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34.xml" ContentType="application/vnd.openxmlformats-officedocument.presentationml.notesSlide+xml"/>
  <Override PartName="/ppt/tags/tag46.xml" ContentType="application/vnd.openxmlformats-officedocument.presentationml.tags+xml"/>
  <Override PartName="/ppt/notesSlides/notesSlide35.xml" ContentType="application/vnd.openxmlformats-officedocument.presentationml.notesSlide+xml"/>
  <Override PartName="/ppt/tags/tag47.xml" ContentType="application/vnd.openxmlformats-officedocument.presentationml.tags+xml"/>
  <Override PartName="/ppt/notesSlides/notesSlide36.xml" ContentType="application/vnd.openxmlformats-officedocument.presentationml.notesSlide+xml"/>
  <Override PartName="/ppt/tags/tag48.xml" ContentType="application/vnd.openxmlformats-officedocument.presentationml.tags+xml"/>
  <Override PartName="/ppt/notesSlides/notesSlide37.xml" ContentType="application/vnd.openxmlformats-officedocument.presentationml.notesSlide+xml"/>
  <Override PartName="/ppt/tags/tag49.xml" ContentType="application/vnd.openxmlformats-officedocument.presentationml.tags+xml"/>
  <Override PartName="/ppt/notesSlides/notesSlide3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ppt/tags/tag55.xml" ContentType="application/vnd.openxmlformats-officedocument.presentationml.tags+xml"/>
  <Override PartName="/ppt/notesSlides/notesSlide41.xml" ContentType="application/vnd.openxmlformats-officedocument.presentationml.notesSlide+xml"/>
  <Override PartName="/ppt/tags/tag56.xml" ContentType="application/vnd.openxmlformats-officedocument.presentationml.tags+xml"/>
  <Override PartName="/ppt/notesSlides/notesSlide42.xml" ContentType="application/vnd.openxmlformats-officedocument.presentationml.notesSlide+xml"/>
  <Override PartName="/ppt/tags/tag57.xml" ContentType="application/vnd.openxmlformats-officedocument.presentationml.tags+xml"/>
  <Override PartName="/ppt/notesSlides/notesSlide43.xml" ContentType="application/vnd.openxmlformats-officedocument.presentationml.notesSlide+xml"/>
  <Override PartName="/ppt/tags/tag58.xml" ContentType="application/vnd.openxmlformats-officedocument.presentationml.tags+xml"/>
  <Override PartName="/ppt/notesSlides/notesSlide44.xml" ContentType="application/vnd.openxmlformats-officedocument.presentationml.notesSlide+xml"/>
  <Override PartName="/ppt/tags/tag59.xml" ContentType="application/vnd.openxmlformats-officedocument.presentationml.tags+xml"/>
  <Override PartName="/ppt/notesSlides/notesSlide4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6.xml" ContentType="application/vnd.openxmlformats-officedocument.presentationml.notesSlide+xml"/>
  <Override PartName="/ppt/tags/tag63.xml" ContentType="application/vnd.openxmlformats-officedocument.presentationml.tags+xml"/>
  <Override PartName="/ppt/notesSlides/notesSlide47.xml" ContentType="application/vnd.openxmlformats-officedocument.presentationml.notesSlide+xml"/>
  <Override PartName="/ppt/tags/tag64.xml" ContentType="application/vnd.openxmlformats-officedocument.presentationml.tags+xml"/>
  <Override PartName="/ppt/notesSlides/notesSlide48.xml" ContentType="application/vnd.openxmlformats-officedocument.presentationml.notesSlide+xml"/>
  <Override PartName="/ppt/tags/tag65.xml" ContentType="application/vnd.openxmlformats-officedocument.presentationml.tags+xml"/>
  <Override PartName="/ppt/notesSlides/notesSlide49.xml" ContentType="application/vnd.openxmlformats-officedocument.presentationml.notesSlide+xml"/>
  <Override PartName="/ppt/tags/tag66.xml" ContentType="application/vnd.openxmlformats-officedocument.presentationml.tags+xml"/>
  <Override PartName="/ppt/notesSlides/notesSlide50.xml" ContentType="application/vnd.openxmlformats-officedocument.presentationml.notesSlide+xml"/>
  <Override PartName="/ppt/tags/tag67.xml" ContentType="application/vnd.openxmlformats-officedocument.presentationml.tags+xml"/>
  <Override PartName="/ppt/notesSlides/notesSlide51.xml" ContentType="application/vnd.openxmlformats-officedocument.presentationml.notesSlide+xml"/>
  <Override PartName="/ppt/tags/tag68.xml" ContentType="application/vnd.openxmlformats-officedocument.presentationml.tags+xml"/>
  <Override PartName="/ppt/notesSlides/notesSlide52.xml" ContentType="application/vnd.openxmlformats-officedocument.presentationml.notesSlide+xml"/>
  <Override PartName="/ppt/tags/tag69.xml" ContentType="application/vnd.openxmlformats-officedocument.presentationml.tags+xml"/>
  <Override PartName="/ppt/notesSlides/notesSlide5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54.xml" ContentType="application/vnd.openxmlformats-officedocument.presentationml.notesSlide+xml"/>
  <Override PartName="/ppt/tags/tag72.xml" ContentType="application/vnd.openxmlformats-officedocument.presentationml.tags+xml"/>
  <Override PartName="/ppt/notesSlides/notesSlide55.xml" ContentType="application/vnd.openxmlformats-officedocument.presentationml.notesSlide+xml"/>
  <Override PartName="/ppt/tags/tag73.xml" ContentType="application/vnd.openxmlformats-officedocument.presentationml.tags+xml"/>
  <Override PartName="/ppt/notesSlides/notesSlide56.xml" ContentType="application/vnd.openxmlformats-officedocument.presentationml.notesSlide+xml"/>
  <Override PartName="/ppt/tags/tag74.xml" ContentType="application/vnd.openxmlformats-officedocument.presentationml.tags+xml"/>
  <Override PartName="/ppt/notesSlides/notesSlide57.xml" ContentType="application/vnd.openxmlformats-officedocument.presentationml.notesSlide+xml"/>
  <Override PartName="/ppt/tags/tag75.xml" ContentType="application/vnd.openxmlformats-officedocument.presentationml.tags+xml"/>
  <Override PartName="/ppt/notesSlides/notesSlide58.xml" ContentType="application/vnd.openxmlformats-officedocument.presentationml.notesSlide+xml"/>
  <Override PartName="/ppt/tags/tag76.xml" ContentType="application/vnd.openxmlformats-officedocument.presentationml.tags+xml"/>
  <Override PartName="/ppt/notesSlides/notesSlide59.xml" ContentType="application/vnd.openxmlformats-officedocument.presentationml.notesSlide+xml"/>
  <Override PartName="/ppt/tags/tag77.xml" ContentType="application/vnd.openxmlformats-officedocument.presentationml.tags+xml"/>
  <Override PartName="/ppt/notesSlides/notesSlide60.xml" ContentType="application/vnd.openxmlformats-officedocument.presentationml.notesSlide+xml"/>
  <Override PartName="/ppt/tags/tag7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4"/>
    <p:sldMasterId id="2147483852" r:id="rId5"/>
    <p:sldMasterId id="2147483648" r:id="rId6"/>
    <p:sldMasterId id="2147483660" r:id="rId7"/>
  </p:sldMasterIdLst>
  <p:notesMasterIdLst>
    <p:notesMasterId r:id="rId91"/>
  </p:notesMasterIdLst>
  <p:handoutMasterIdLst>
    <p:handoutMasterId r:id="rId92"/>
  </p:handoutMasterIdLst>
  <p:sldIdLst>
    <p:sldId id="683" r:id="rId8"/>
    <p:sldId id="256" r:id="rId9"/>
    <p:sldId id="685" r:id="rId10"/>
    <p:sldId id="690" r:id="rId11"/>
    <p:sldId id="691" r:id="rId12"/>
    <p:sldId id="687" r:id="rId13"/>
    <p:sldId id="525" r:id="rId14"/>
    <p:sldId id="772" r:id="rId15"/>
    <p:sldId id="766" r:id="rId16"/>
    <p:sldId id="767" r:id="rId17"/>
    <p:sldId id="692" r:id="rId18"/>
    <p:sldId id="693" r:id="rId19"/>
    <p:sldId id="688" r:id="rId20"/>
    <p:sldId id="696" r:id="rId21"/>
    <p:sldId id="697" r:id="rId22"/>
    <p:sldId id="694" r:id="rId23"/>
    <p:sldId id="698" r:id="rId24"/>
    <p:sldId id="699" r:id="rId25"/>
    <p:sldId id="701" r:id="rId26"/>
    <p:sldId id="702" r:id="rId27"/>
    <p:sldId id="703" r:id="rId28"/>
    <p:sldId id="704" r:id="rId29"/>
    <p:sldId id="705" r:id="rId30"/>
    <p:sldId id="695" r:id="rId31"/>
    <p:sldId id="707" r:id="rId32"/>
    <p:sldId id="708" r:id="rId33"/>
    <p:sldId id="710" r:id="rId34"/>
    <p:sldId id="714" r:id="rId35"/>
    <p:sldId id="711" r:id="rId36"/>
    <p:sldId id="712" r:id="rId37"/>
    <p:sldId id="715" r:id="rId38"/>
    <p:sldId id="713" r:id="rId39"/>
    <p:sldId id="768" r:id="rId40"/>
    <p:sldId id="769" r:id="rId41"/>
    <p:sldId id="716" r:id="rId42"/>
    <p:sldId id="709" r:id="rId43"/>
    <p:sldId id="720" r:id="rId44"/>
    <p:sldId id="718" r:id="rId45"/>
    <p:sldId id="721" r:id="rId46"/>
    <p:sldId id="722" r:id="rId47"/>
    <p:sldId id="723" r:id="rId48"/>
    <p:sldId id="724" r:id="rId49"/>
    <p:sldId id="726" r:id="rId50"/>
    <p:sldId id="727" r:id="rId51"/>
    <p:sldId id="728" r:id="rId52"/>
    <p:sldId id="729" r:id="rId53"/>
    <p:sldId id="730" r:id="rId54"/>
    <p:sldId id="770" r:id="rId55"/>
    <p:sldId id="731" r:id="rId56"/>
    <p:sldId id="732" r:id="rId57"/>
    <p:sldId id="733" r:id="rId58"/>
    <p:sldId id="734" r:id="rId59"/>
    <p:sldId id="735" r:id="rId60"/>
    <p:sldId id="736" r:id="rId61"/>
    <p:sldId id="737" r:id="rId62"/>
    <p:sldId id="738" r:id="rId63"/>
    <p:sldId id="739" r:id="rId64"/>
    <p:sldId id="740" r:id="rId65"/>
    <p:sldId id="741" r:id="rId66"/>
    <p:sldId id="742" r:id="rId67"/>
    <p:sldId id="743" r:id="rId68"/>
    <p:sldId id="744" r:id="rId69"/>
    <p:sldId id="745" r:id="rId70"/>
    <p:sldId id="746" r:id="rId71"/>
    <p:sldId id="747" r:id="rId72"/>
    <p:sldId id="748" r:id="rId73"/>
    <p:sldId id="749" r:id="rId74"/>
    <p:sldId id="750" r:id="rId75"/>
    <p:sldId id="751" r:id="rId76"/>
    <p:sldId id="752" r:id="rId77"/>
    <p:sldId id="753" r:id="rId78"/>
    <p:sldId id="754" r:id="rId79"/>
    <p:sldId id="755" r:id="rId80"/>
    <p:sldId id="757" r:id="rId81"/>
    <p:sldId id="756" r:id="rId82"/>
    <p:sldId id="758" r:id="rId83"/>
    <p:sldId id="759" r:id="rId84"/>
    <p:sldId id="760" r:id="rId85"/>
    <p:sldId id="771" r:id="rId86"/>
    <p:sldId id="761" r:id="rId87"/>
    <p:sldId id="762" r:id="rId88"/>
    <p:sldId id="763" r:id="rId89"/>
    <p:sldId id="765" r:id="rId90"/>
  </p:sldIdLst>
  <p:sldSz cx="12192000" cy="6858000"/>
  <p:notesSz cx="7023100" cy="93091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76C"/>
    <a:srgbClr val="FCB525"/>
    <a:srgbClr val="003399"/>
    <a:srgbClr val="008000"/>
    <a:srgbClr val="005426"/>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78" autoAdjust="0"/>
    <p:restoredTop sz="86839" autoAdjust="0"/>
  </p:normalViewPr>
  <p:slideViewPr>
    <p:cSldViewPr snapToGrid="0">
      <p:cViewPr varScale="1">
        <p:scale>
          <a:sx n="73" d="100"/>
          <a:sy n="73" d="100"/>
        </p:scale>
        <p:origin x="78" y="16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tags" Target="tags/tag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Fissel" userId="669da078-e4aa-4b4f-a8fc-206c8687bc7e" providerId="ADAL" clId="{D33E8268-38D3-43A0-9220-BB45B2B3B027}"/>
    <pc:docChg chg="undo custSel addSld delSld modSld">
      <pc:chgData name="Megan Fissel" userId="669da078-e4aa-4b4f-a8fc-206c8687bc7e" providerId="ADAL" clId="{D33E8268-38D3-43A0-9220-BB45B2B3B027}" dt="2021-07-20T16:44:59.774" v="36" actId="255"/>
      <pc:docMkLst>
        <pc:docMk/>
      </pc:docMkLst>
      <pc:sldChg chg="modSp mod">
        <pc:chgData name="Megan Fissel" userId="669da078-e4aa-4b4f-a8fc-206c8687bc7e" providerId="ADAL" clId="{D33E8268-38D3-43A0-9220-BB45B2B3B027}" dt="2021-07-20T16:44:59.774" v="36" actId="255"/>
        <pc:sldMkLst>
          <pc:docMk/>
          <pc:sldMk cId="3884442606" sldId="256"/>
        </pc:sldMkLst>
        <pc:spChg chg="mod">
          <ac:chgData name="Megan Fissel" userId="669da078-e4aa-4b4f-a8fc-206c8687bc7e" providerId="ADAL" clId="{D33E8268-38D3-43A0-9220-BB45B2B3B027}" dt="2021-07-20T16:44:59.774" v="36" actId="255"/>
          <ac:spMkLst>
            <pc:docMk/>
            <pc:sldMk cId="3884442606" sldId="256"/>
            <ac:spMk id="2" creationId="{00000000-0000-0000-0000-000000000000}"/>
          </ac:spMkLst>
        </pc:spChg>
      </pc:sldChg>
      <pc:sldChg chg="modNotesTx">
        <pc:chgData name="Megan Fissel" userId="669da078-e4aa-4b4f-a8fc-206c8687bc7e" providerId="ADAL" clId="{D33E8268-38D3-43A0-9220-BB45B2B3B027}" dt="2021-07-20T16:37:03.452" v="0" actId="20577"/>
        <pc:sldMkLst>
          <pc:docMk/>
          <pc:sldMk cId="2769713352" sldId="772"/>
        </pc:sldMkLst>
      </pc:sldChg>
      <pc:sldChg chg="add del">
        <pc:chgData name="Megan Fissel" userId="669da078-e4aa-4b4f-a8fc-206c8687bc7e" providerId="ADAL" clId="{D33E8268-38D3-43A0-9220-BB45B2B3B027}" dt="2021-07-20T16:37:20.819" v="2" actId="2696"/>
        <pc:sldMkLst>
          <pc:docMk/>
          <pc:sldMk cId="3272601852" sldId="7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0A284-44F9-4D9E-ABEE-262316AE2753}" type="doc">
      <dgm:prSet loTypeId="urn:microsoft.com/office/officeart/2005/8/layout/pyramid4" loCatId="pyramid" qsTypeId="urn:microsoft.com/office/officeart/2005/8/quickstyle/simple5" qsCatId="simple" csTypeId="urn:microsoft.com/office/officeart/2005/8/colors/accent1_4" csCatId="accent1" phldr="1"/>
      <dgm:spPr/>
      <dgm:t>
        <a:bodyPr/>
        <a:lstStyle/>
        <a:p>
          <a:endParaRPr lang="en-US"/>
        </a:p>
      </dgm:t>
    </dgm:pt>
    <dgm:pt modelId="{F09DD7FA-43D3-4410-95AA-63B58820683C}">
      <dgm:prSet phldrT="[Text]"/>
      <dgm:spPr>
        <a:solidFill>
          <a:srgbClr val="002060"/>
        </a:solidFill>
        <a:ln w="28575">
          <a:solidFill>
            <a:srgbClr val="C00000"/>
          </a:solidFill>
        </a:ln>
      </dgm:spPr>
      <dgm:t>
        <a:bodyPr/>
        <a:lstStyle/>
        <a:p>
          <a:r>
            <a:rPr lang="en-US" dirty="0"/>
            <a:t>Interests</a:t>
          </a:r>
        </a:p>
      </dgm:t>
    </dgm:pt>
    <dgm:pt modelId="{C2FA8FF3-0CAE-400C-BF9C-5424A3F2BB9D}" type="parTrans" cxnId="{874FD511-31A7-4368-A040-942659E3B056}">
      <dgm:prSet/>
      <dgm:spPr/>
      <dgm:t>
        <a:bodyPr/>
        <a:lstStyle/>
        <a:p>
          <a:endParaRPr lang="en-US"/>
        </a:p>
      </dgm:t>
    </dgm:pt>
    <dgm:pt modelId="{04759DBA-F855-431F-81CB-56C7C9688A88}" type="sibTrans" cxnId="{874FD511-31A7-4368-A040-942659E3B056}">
      <dgm:prSet/>
      <dgm:spPr/>
      <dgm:t>
        <a:bodyPr/>
        <a:lstStyle/>
        <a:p>
          <a:endParaRPr lang="en-US"/>
        </a:p>
      </dgm:t>
    </dgm:pt>
    <dgm:pt modelId="{CF7D66CE-D419-453D-924F-27DDD7D2FC3B}">
      <dgm:prSet phldrT="[Text]"/>
      <dgm:spPr>
        <a:solidFill>
          <a:srgbClr val="002060"/>
        </a:solidFill>
        <a:ln w="28575">
          <a:solidFill>
            <a:srgbClr val="C00000"/>
          </a:solidFill>
        </a:ln>
      </dgm:spPr>
      <dgm:t>
        <a:bodyPr/>
        <a:lstStyle/>
        <a:p>
          <a:r>
            <a:rPr lang="en-US" dirty="0"/>
            <a:t>Power</a:t>
          </a:r>
        </a:p>
      </dgm:t>
    </dgm:pt>
    <dgm:pt modelId="{8F279000-F3FD-4FDC-B1A1-9E87765D282A}" type="parTrans" cxnId="{3AB6568D-2388-4961-8E64-8C8E5DEBE713}">
      <dgm:prSet/>
      <dgm:spPr/>
      <dgm:t>
        <a:bodyPr/>
        <a:lstStyle/>
        <a:p>
          <a:endParaRPr lang="en-US"/>
        </a:p>
      </dgm:t>
    </dgm:pt>
    <dgm:pt modelId="{EB79397E-DC40-4CCE-A1A8-6A2DF7C85C6A}" type="sibTrans" cxnId="{3AB6568D-2388-4961-8E64-8C8E5DEBE713}">
      <dgm:prSet/>
      <dgm:spPr/>
      <dgm:t>
        <a:bodyPr/>
        <a:lstStyle/>
        <a:p>
          <a:endParaRPr lang="en-US"/>
        </a:p>
      </dgm:t>
    </dgm:pt>
    <dgm:pt modelId="{95B9FCE7-1D9F-48D2-B0DD-B60776DAE1E9}">
      <dgm:prSet phldrT="[Text]"/>
      <dgm:spPr>
        <a:solidFill>
          <a:srgbClr val="FCB525"/>
        </a:solidFill>
        <a:ln w="28575">
          <a:solidFill>
            <a:srgbClr val="C00000"/>
          </a:solidFill>
        </a:ln>
      </dgm:spPr>
      <dgm:t>
        <a:bodyPr/>
        <a:lstStyle/>
        <a:p>
          <a:r>
            <a:rPr lang="en-US" b="1" dirty="0"/>
            <a:t>DISPUTE</a:t>
          </a:r>
        </a:p>
      </dgm:t>
    </dgm:pt>
    <dgm:pt modelId="{5882E205-597E-40D9-AB12-710BCDB84A36}" type="parTrans" cxnId="{C68A3FAE-15EC-4A6C-A61C-EEBA9B605154}">
      <dgm:prSet/>
      <dgm:spPr/>
      <dgm:t>
        <a:bodyPr/>
        <a:lstStyle/>
        <a:p>
          <a:endParaRPr lang="en-US"/>
        </a:p>
      </dgm:t>
    </dgm:pt>
    <dgm:pt modelId="{946DFE7C-F575-4198-AEC0-46AD31A7AD7F}" type="sibTrans" cxnId="{C68A3FAE-15EC-4A6C-A61C-EEBA9B605154}">
      <dgm:prSet/>
      <dgm:spPr/>
      <dgm:t>
        <a:bodyPr/>
        <a:lstStyle/>
        <a:p>
          <a:endParaRPr lang="en-US"/>
        </a:p>
      </dgm:t>
    </dgm:pt>
    <dgm:pt modelId="{195877C0-D7FB-4EF1-A2EF-AFB03E42531A}">
      <dgm:prSet phldrT="[Text]"/>
      <dgm:spPr>
        <a:solidFill>
          <a:srgbClr val="002060"/>
        </a:solidFill>
        <a:ln w="28575">
          <a:solidFill>
            <a:srgbClr val="C00000"/>
          </a:solidFill>
        </a:ln>
      </dgm:spPr>
      <dgm:t>
        <a:bodyPr/>
        <a:lstStyle/>
        <a:p>
          <a:r>
            <a:rPr lang="en-US" dirty="0"/>
            <a:t>Rights</a:t>
          </a:r>
        </a:p>
      </dgm:t>
    </dgm:pt>
    <dgm:pt modelId="{10EDE41B-9D89-499B-94B2-9ECC47A5978E}" type="parTrans" cxnId="{AC22370D-E597-4B42-8168-6882E6E7CD5D}">
      <dgm:prSet/>
      <dgm:spPr/>
      <dgm:t>
        <a:bodyPr/>
        <a:lstStyle/>
        <a:p>
          <a:endParaRPr lang="en-US"/>
        </a:p>
      </dgm:t>
    </dgm:pt>
    <dgm:pt modelId="{A16BB87A-EC7C-4BF7-ADA5-8B7262520E01}" type="sibTrans" cxnId="{AC22370D-E597-4B42-8168-6882E6E7CD5D}">
      <dgm:prSet/>
      <dgm:spPr/>
      <dgm:t>
        <a:bodyPr/>
        <a:lstStyle/>
        <a:p>
          <a:endParaRPr lang="en-US"/>
        </a:p>
      </dgm:t>
    </dgm:pt>
    <dgm:pt modelId="{9B7CD8AD-1581-4C4A-8E15-D34A1FBD1AF3}" type="pres">
      <dgm:prSet presAssocID="{B0D0A284-44F9-4D9E-ABEE-262316AE2753}" presName="compositeShape" presStyleCnt="0">
        <dgm:presLayoutVars>
          <dgm:chMax val="9"/>
          <dgm:dir/>
          <dgm:resizeHandles val="exact"/>
        </dgm:presLayoutVars>
      </dgm:prSet>
      <dgm:spPr/>
    </dgm:pt>
    <dgm:pt modelId="{A6AB28CE-8259-4EA1-AB73-9896198B3DEE}" type="pres">
      <dgm:prSet presAssocID="{B0D0A284-44F9-4D9E-ABEE-262316AE2753}" presName="triangle1" presStyleLbl="node1" presStyleIdx="0" presStyleCnt="4">
        <dgm:presLayoutVars>
          <dgm:bulletEnabled val="1"/>
        </dgm:presLayoutVars>
      </dgm:prSet>
      <dgm:spPr/>
    </dgm:pt>
    <dgm:pt modelId="{BA547117-E5FF-44FA-BDB8-A1A9BB3B3560}" type="pres">
      <dgm:prSet presAssocID="{B0D0A284-44F9-4D9E-ABEE-262316AE2753}" presName="triangle2" presStyleLbl="node1" presStyleIdx="1" presStyleCnt="4">
        <dgm:presLayoutVars>
          <dgm:bulletEnabled val="1"/>
        </dgm:presLayoutVars>
      </dgm:prSet>
      <dgm:spPr/>
    </dgm:pt>
    <dgm:pt modelId="{2E25F488-03DB-49CE-963F-1B4A734D1195}" type="pres">
      <dgm:prSet presAssocID="{B0D0A284-44F9-4D9E-ABEE-262316AE2753}" presName="triangle3" presStyleLbl="node1" presStyleIdx="2" presStyleCnt="4" custLinFactNeighborY="2293">
        <dgm:presLayoutVars>
          <dgm:bulletEnabled val="1"/>
        </dgm:presLayoutVars>
      </dgm:prSet>
      <dgm:spPr/>
    </dgm:pt>
    <dgm:pt modelId="{A702873B-28CA-41A0-9A2D-3F05345F6FC0}" type="pres">
      <dgm:prSet presAssocID="{B0D0A284-44F9-4D9E-ABEE-262316AE2753}" presName="triangle4" presStyleLbl="node1" presStyleIdx="3" presStyleCnt="4">
        <dgm:presLayoutVars>
          <dgm:bulletEnabled val="1"/>
        </dgm:presLayoutVars>
      </dgm:prSet>
      <dgm:spPr/>
    </dgm:pt>
  </dgm:ptLst>
  <dgm:cxnLst>
    <dgm:cxn modelId="{E3722C05-3257-4251-80EF-A3EBAF08276C}" type="presOf" srcId="{CF7D66CE-D419-453D-924F-27DDD7D2FC3B}" destId="{BA547117-E5FF-44FA-BDB8-A1A9BB3B3560}" srcOrd="0" destOrd="0" presId="urn:microsoft.com/office/officeart/2005/8/layout/pyramid4"/>
    <dgm:cxn modelId="{AC22370D-E597-4B42-8168-6882E6E7CD5D}" srcId="{B0D0A284-44F9-4D9E-ABEE-262316AE2753}" destId="{195877C0-D7FB-4EF1-A2EF-AFB03E42531A}" srcOrd="3" destOrd="0" parTransId="{10EDE41B-9D89-499B-94B2-9ECC47A5978E}" sibTransId="{A16BB87A-EC7C-4BF7-ADA5-8B7262520E01}"/>
    <dgm:cxn modelId="{874FD511-31A7-4368-A040-942659E3B056}" srcId="{B0D0A284-44F9-4D9E-ABEE-262316AE2753}" destId="{F09DD7FA-43D3-4410-95AA-63B58820683C}" srcOrd="0" destOrd="0" parTransId="{C2FA8FF3-0CAE-400C-BF9C-5424A3F2BB9D}" sibTransId="{04759DBA-F855-431F-81CB-56C7C9688A88}"/>
    <dgm:cxn modelId="{96245362-1087-4236-B376-EB0D69BE722E}" type="presOf" srcId="{F09DD7FA-43D3-4410-95AA-63B58820683C}" destId="{A6AB28CE-8259-4EA1-AB73-9896198B3DEE}" srcOrd="0" destOrd="0" presId="urn:microsoft.com/office/officeart/2005/8/layout/pyramid4"/>
    <dgm:cxn modelId="{3AB6568D-2388-4961-8E64-8C8E5DEBE713}" srcId="{B0D0A284-44F9-4D9E-ABEE-262316AE2753}" destId="{CF7D66CE-D419-453D-924F-27DDD7D2FC3B}" srcOrd="1" destOrd="0" parTransId="{8F279000-F3FD-4FDC-B1A1-9E87765D282A}" sibTransId="{EB79397E-DC40-4CCE-A1A8-6A2DF7C85C6A}"/>
    <dgm:cxn modelId="{512FEA8D-36C7-4D16-BC37-1AEACB3F277E}" type="presOf" srcId="{B0D0A284-44F9-4D9E-ABEE-262316AE2753}" destId="{9B7CD8AD-1581-4C4A-8E15-D34A1FBD1AF3}" srcOrd="0" destOrd="0" presId="urn:microsoft.com/office/officeart/2005/8/layout/pyramid4"/>
    <dgm:cxn modelId="{D41D398F-0722-42D5-AB12-A75883DFCEBF}" type="presOf" srcId="{95B9FCE7-1D9F-48D2-B0DD-B60776DAE1E9}" destId="{2E25F488-03DB-49CE-963F-1B4A734D1195}" srcOrd="0" destOrd="0" presId="urn:microsoft.com/office/officeart/2005/8/layout/pyramid4"/>
    <dgm:cxn modelId="{C68A3FAE-15EC-4A6C-A61C-EEBA9B605154}" srcId="{B0D0A284-44F9-4D9E-ABEE-262316AE2753}" destId="{95B9FCE7-1D9F-48D2-B0DD-B60776DAE1E9}" srcOrd="2" destOrd="0" parTransId="{5882E205-597E-40D9-AB12-710BCDB84A36}" sibTransId="{946DFE7C-F575-4198-AEC0-46AD31A7AD7F}"/>
    <dgm:cxn modelId="{5A1D6AFC-5135-4ECD-ACA3-1A34ACF17176}" type="presOf" srcId="{195877C0-D7FB-4EF1-A2EF-AFB03E42531A}" destId="{A702873B-28CA-41A0-9A2D-3F05345F6FC0}" srcOrd="0" destOrd="0" presId="urn:microsoft.com/office/officeart/2005/8/layout/pyramid4"/>
    <dgm:cxn modelId="{1DD99A0E-CC75-4626-BB8E-AC3FEB092B7D}" type="presParOf" srcId="{9B7CD8AD-1581-4C4A-8E15-D34A1FBD1AF3}" destId="{A6AB28CE-8259-4EA1-AB73-9896198B3DEE}" srcOrd="0" destOrd="0" presId="urn:microsoft.com/office/officeart/2005/8/layout/pyramid4"/>
    <dgm:cxn modelId="{3C9E92A5-C1B6-498A-8DE5-86B565EBD18C}" type="presParOf" srcId="{9B7CD8AD-1581-4C4A-8E15-D34A1FBD1AF3}" destId="{BA547117-E5FF-44FA-BDB8-A1A9BB3B3560}" srcOrd="1" destOrd="0" presId="urn:microsoft.com/office/officeart/2005/8/layout/pyramid4"/>
    <dgm:cxn modelId="{97CDDB04-95A3-4FCF-99A4-0FB3D5D81C70}" type="presParOf" srcId="{9B7CD8AD-1581-4C4A-8E15-D34A1FBD1AF3}" destId="{2E25F488-03DB-49CE-963F-1B4A734D1195}" srcOrd="2" destOrd="0" presId="urn:microsoft.com/office/officeart/2005/8/layout/pyramid4"/>
    <dgm:cxn modelId="{A549BAA5-3019-4CB5-9375-EF92F38E84D3}" type="presParOf" srcId="{9B7CD8AD-1581-4C4A-8E15-D34A1FBD1AF3}" destId="{A702873B-28CA-41A0-9A2D-3F05345F6FC0}" srcOrd="3"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381A1-7EE8-4195-9D3D-8BB7C0CA721E}" type="doc">
      <dgm:prSet loTypeId="urn:microsoft.com/office/officeart/2005/8/layout/cycle1" loCatId="cycle" qsTypeId="urn:microsoft.com/office/officeart/2009/2/quickstyle/3d8" qsCatId="3D" csTypeId="urn:microsoft.com/office/officeart/2005/8/colors/accent1_2" csCatId="accent1" phldr="1"/>
      <dgm:spPr/>
      <dgm:t>
        <a:bodyPr/>
        <a:lstStyle/>
        <a:p>
          <a:endParaRPr lang="en-US"/>
        </a:p>
      </dgm:t>
    </dgm:pt>
    <dgm:pt modelId="{78595C3E-8EE7-447C-8AD1-572C0C300B57}">
      <dgm:prSet phldrT="[Text]"/>
      <dgm:spPr/>
      <dgm:t>
        <a:bodyPr/>
        <a:lstStyle/>
        <a:p>
          <a:r>
            <a:rPr lang="en-US" dirty="0"/>
            <a:t>Train</a:t>
          </a:r>
        </a:p>
      </dgm:t>
    </dgm:pt>
    <dgm:pt modelId="{5EA43C88-B8CC-4800-8E04-74B249F2A0B3}" type="parTrans" cxnId="{3980A445-8134-4D2E-B2B6-E3B1785694F7}">
      <dgm:prSet/>
      <dgm:spPr/>
      <dgm:t>
        <a:bodyPr/>
        <a:lstStyle/>
        <a:p>
          <a:endParaRPr lang="en-US"/>
        </a:p>
      </dgm:t>
    </dgm:pt>
    <dgm:pt modelId="{A0B80448-94E3-412C-8646-F8AB148B7E58}" type="sibTrans" cxnId="{3980A445-8134-4D2E-B2B6-E3B1785694F7}">
      <dgm:prSet/>
      <dgm:spPr/>
      <dgm:t>
        <a:bodyPr/>
        <a:lstStyle/>
        <a:p>
          <a:endParaRPr lang="en-US"/>
        </a:p>
      </dgm:t>
    </dgm:pt>
    <dgm:pt modelId="{7C0187FF-F726-4FFE-8EF0-D74B9E7015FB}">
      <dgm:prSet phldrT="[Text]"/>
      <dgm:spPr/>
      <dgm:t>
        <a:bodyPr/>
        <a:lstStyle/>
        <a:p>
          <a:r>
            <a:rPr lang="en-US" dirty="0"/>
            <a:t>Prepare</a:t>
          </a:r>
        </a:p>
      </dgm:t>
    </dgm:pt>
    <dgm:pt modelId="{7E671E99-F4F3-44D2-A85F-FB12C9CF6BF1}" type="parTrans" cxnId="{D57DFC5C-888A-4A0B-8ACB-3A1A06B5D2D5}">
      <dgm:prSet/>
      <dgm:spPr/>
      <dgm:t>
        <a:bodyPr/>
        <a:lstStyle/>
        <a:p>
          <a:endParaRPr lang="en-US"/>
        </a:p>
      </dgm:t>
    </dgm:pt>
    <dgm:pt modelId="{9D3D6EF6-DAF0-48B8-BC9C-5588CB228F94}" type="sibTrans" cxnId="{D57DFC5C-888A-4A0B-8ACB-3A1A06B5D2D5}">
      <dgm:prSet/>
      <dgm:spPr/>
      <dgm:t>
        <a:bodyPr/>
        <a:lstStyle/>
        <a:p>
          <a:endParaRPr lang="en-US"/>
        </a:p>
      </dgm:t>
    </dgm:pt>
    <dgm:pt modelId="{D4BFFA02-D0F4-45A7-B8D7-222CC1FE463E}">
      <dgm:prSet phldrT="[Text]"/>
      <dgm:spPr/>
      <dgm:t>
        <a:bodyPr/>
        <a:lstStyle/>
        <a:p>
          <a:r>
            <a:rPr lang="en-US" dirty="0"/>
            <a:t>Plan</a:t>
          </a:r>
        </a:p>
      </dgm:t>
    </dgm:pt>
    <dgm:pt modelId="{67E97D87-57A2-4C33-B055-EF40B7F9A862}" type="parTrans" cxnId="{F06221F5-4212-48FE-86B9-D6BD621297E9}">
      <dgm:prSet/>
      <dgm:spPr/>
      <dgm:t>
        <a:bodyPr/>
        <a:lstStyle/>
        <a:p>
          <a:endParaRPr lang="en-US"/>
        </a:p>
      </dgm:t>
    </dgm:pt>
    <dgm:pt modelId="{FA21BFFE-3212-43F2-B6D0-8321249D9FC4}" type="sibTrans" cxnId="{F06221F5-4212-48FE-86B9-D6BD621297E9}">
      <dgm:prSet/>
      <dgm:spPr/>
      <dgm:t>
        <a:bodyPr/>
        <a:lstStyle/>
        <a:p>
          <a:endParaRPr lang="en-US"/>
        </a:p>
      </dgm:t>
    </dgm:pt>
    <dgm:pt modelId="{47EB3C26-B3EA-4179-9742-C740C9BE2586}" type="pres">
      <dgm:prSet presAssocID="{8E1381A1-7EE8-4195-9D3D-8BB7C0CA721E}" presName="cycle" presStyleCnt="0">
        <dgm:presLayoutVars>
          <dgm:dir/>
          <dgm:resizeHandles val="exact"/>
        </dgm:presLayoutVars>
      </dgm:prSet>
      <dgm:spPr/>
    </dgm:pt>
    <dgm:pt modelId="{77020AC7-6A95-44A8-8DDC-72565A14CED1}" type="pres">
      <dgm:prSet presAssocID="{78595C3E-8EE7-447C-8AD1-572C0C300B57}" presName="dummy" presStyleCnt="0"/>
      <dgm:spPr/>
    </dgm:pt>
    <dgm:pt modelId="{9F8B8178-F0FB-44A6-8DF8-54C9A927AEC4}" type="pres">
      <dgm:prSet presAssocID="{78595C3E-8EE7-447C-8AD1-572C0C300B57}" presName="node" presStyleLbl="revTx" presStyleIdx="0" presStyleCnt="3">
        <dgm:presLayoutVars>
          <dgm:bulletEnabled val="1"/>
        </dgm:presLayoutVars>
      </dgm:prSet>
      <dgm:spPr/>
    </dgm:pt>
    <dgm:pt modelId="{132E3509-D3F5-4644-94B7-BC6C1974A41A}" type="pres">
      <dgm:prSet presAssocID="{A0B80448-94E3-412C-8646-F8AB148B7E58}" presName="sibTrans" presStyleLbl="node1" presStyleIdx="0" presStyleCnt="3"/>
      <dgm:spPr/>
    </dgm:pt>
    <dgm:pt modelId="{AA452E84-4D6E-4E17-B5FB-BAF2ACA7F7C5}" type="pres">
      <dgm:prSet presAssocID="{7C0187FF-F726-4FFE-8EF0-D74B9E7015FB}" presName="dummy" presStyleCnt="0"/>
      <dgm:spPr/>
    </dgm:pt>
    <dgm:pt modelId="{398CCEFE-A854-45C2-ABB2-A8F96C3D266A}" type="pres">
      <dgm:prSet presAssocID="{7C0187FF-F726-4FFE-8EF0-D74B9E7015FB}" presName="node" presStyleLbl="revTx" presStyleIdx="1" presStyleCnt="3">
        <dgm:presLayoutVars>
          <dgm:bulletEnabled val="1"/>
        </dgm:presLayoutVars>
      </dgm:prSet>
      <dgm:spPr/>
    </dgm:pt>
    <dgm:pt modelId="{3D50B07A-4469-4869-B1CA-812D3E663559}" type="pres">
      <dgm:prSet presAssocID="{9D3D6EF6-DAF0-48B8-BC9C-5588CB228F94}" presName="sibTrans" presStyleLbl="node1" presStyleIdx="1" presStyleCnt="3"/>
      <dgm:spPr/>
    </dgm:pt>
    <dgm:pt modelId="{8D82FD0C-278E-4837-938A-971ECCB95A88}" type="pres">
      <dgm:prSet presAssocID="{D4BFFA02-D0F4-45A7-B8D7-222CC1FE463E}" presName="dummy" presStyleCnt="0"/>
      <dgm:spPr/>
    </dgm:pt>
    <dgm:pt modelId="{5E98C643-4651-4054-A668-E80515F1C05F}" type="pres">
      <dgm:prSet presAssocID="{D4BFFA02-D0F4-45A7-B8D7-222CC1FE463E}" presName="node" presStyleLbl="revTx" presStyleIdx="2" presStyleCnt="3">
        <dgm:presLayoutVars>
          <dgm:bulletEnabled val="1"/>
        </dgm:presLayoutVars>
      </dgm:prSet>
      <dgm:spPr/>
    </dgm:pt>
    <dgm:pt modelId="{3B0228E7-C28B-4980-86F9-9D8A3A7F56E5}" type="pres">
      <dgm:prSet presAssocID="{FA21BFFE-3212-43F2-B6D0-8321249D9FC4}" presName="sibTrans" presStyleLbl="node1" presStyleIdx="2" presStyleCnt="3"/>
      <dgm:spPr/>
    </dgm:pt>
  </dgm:ptLst>
  <dgm:cxnLst>
    <dgm:cxn modelId="{D57DFC5C-888A-4A0B-8ACB-3A1A06B5D2D5}" srcId="{8E1381A1-7EE8-4195-9D3D-8BB7C0CA721E}" destId="{7C0187FF-F726-4FFE-8EF0-D74B9E7015FB}" srcOrd="1" destOrd="0" parTransId="{7E671E99-F4F3-44D2-A85F-FB12C9CF6BF1}" sibTransId="{9D3D6EF6-DAF0-48B8-BC9C-5588CB228F94}"/>
    <dgm:cxn modelId="{DAAD0A65-CB9D-43A7-BA50-954411EBBCAC}" type="presOf" srcId="{78595C3E-8EE7-447C-8AD1-572C0C300B57}" destId="{9F8B8178-F0FB-44A6-8DF8-54C9A927AEC4}" srcOrd="0" destOrd="0" presId="urn:microsoft.com/office/officeart/2005/8/layout/cycle1"/>
    <dgm:cxn modelId="{3980A445-8134-4D2E-B2B6-E3B1785694F7}" srcId="{8E1381A1-7EE8-4195-9D3D-8BB7C0CA721E}" destId="{78595C3E-8EE7-447C-8AD1-572C0C300B57}" srcOrd="0" destOrd="0" parTransId="{5EA43C88-B8CC-4800-8E04-74B249F2A0B3}" sibTransId="{A0B80448-94E3-412C-8646-F8AB148B7E58}"/>
    <dgm:cxn modelId="{8C7D00A4-6D25-4951-ABCD-3DDBA2F37335}" type="presOf" srcId="{D4BFFA02-D0F4-45A7-B8D7-222CC1FE463E}" destId="{5E98C643-4651-4054-A668-E80515F1C05F}" srcOrd="0" destOrd="0" presId="urn:microsoft.com/office/officeart/2005/8/layout/cycle1"/>
    <dgm:cxn modelId="{5626C2A6-900F-4CD2-BC57-0115428A8B19}" type="presOf" srcId="{8E1381A1-7EE8-4195-9D3D-8BB7C0CA721E}" destId="{47EB3C26-B3EA-4179-9742-C740C9BE2586}" srcOrd="0" destOrd="0" presId="urn:microsoft.com/office/officeart/2005/8/layout/cycle1"/>
    <dgm:cxn modelId="{C02C43A8-87E6-429F-9CB5-FAAF87A611CF}" type="presOf" srcId="{FA21BFFE-3212-43F2-B6D0-8321249D9FC4}" destId="{3B0228E7-C28B-4980-86F9-9D8A3A7F56E5}" srcOrd="0" destOrd="0" presId="urn:microsoft.com/office/officeart/2005/8/layout/cycle1"/>
    <dgm:cxn modelId="{ECD306B3-1681-4B4C-BDC3-ABA4B8702B73}" type="presOf" srcId="{7C0187FF-F726-4FFE-8EF0-D74B9E7015FB}" destId="{398CCEFE-A854-45C2-ABB2-A8F96C3D266A}" srcOrd="0" destOrd="0" presId="urn:microsoft.com/office/officeart/2005/8/layout/cycle1"/>
    <dgm:cxn modelId="{B25940B6-3B54-4F34-915C-C8329E0D2F50}" type="presOf" srcId="{A0B80448-94E3-412C-8646-F8AB148B7E58}" destId="{132E3509-D3F5-4644-94B7-BC6C1974A41A}" srcOrd="0" destOrd="0" presId="urn:microsoft.com/office/officeart/2005/8/layout/cycle1"/>
    <dgm:cxn modelId="{15CE71E9-A047-4D54-B328-2B4FA378D6A0}" type="presOf" srcId="{9D3D6EF6-DAF0-48B8-BC9C-5588CB228F94}" destId="{3D50B07A-4469-4869-B1CA-812D3E663559}" srcOrd="0" destOrd="0" presId="urn:microsoft.com/office/officeart/2005/8/layout/cycle1"/>
    <dgm:cxn modelId="{F06221F5-4212-48FE-86B9-D6BD621297E9}" srcId="{8E1381A1-7EE8-4195-9D3D-8BB7C0CA721E}" destId="{D4BFFA02-D0F4-45A7-B8D7-222CC1FE463E}" srcOrd="2" destOrd="0" parTransId="{67E97D87-57A2-4C33-B055-EF40B7F9A862}" sibTransId="{FA21BFFE-3212-43F2-B6D0-8321249D9FC4}"/>
    <dgm:cxn modelId="{61595799-A927-4DF7-827E-E09854BCD9C7}" type="presParOf" srcId="{47EB3C26-B3EA-4179-9742-C740C9BE2586}" destId="{77020AC7-6A95-44A8-8DDC-72565A14CED1}" srcOrd="0" destOrd="0" presId="urn:microsoft.com/office/officeart/2005/8/layout/cycle1"/>
    <dgm:cxn modelId="{C69B67E8-1D2B-4638-9365-517FA4F4B405}" type="presParOf" srcId="{47EB3C26-B3EA-4179-9742-C740C9BE2586}" destId="{9F8B8178-F0FB-44A6-8DF8-54C9A927AEC4}" srcOrd="1" destOrd="0" presId="urn:microsoft.com/office/officeart/2005/8/layout/cycle1"/>
    <dgm:cxn modelId="{54CB1159-06CE-4820-A34B-0883397AB49E}" type="presParOf" srcId="{47EB3C26-B3EA-4179-9742-C740C9BE2586}" destId="{132E3509-D3F5-4644-94B7-BC6C1974A41A}" srcOrd="2" destOrd="0" presId="urn:microsoft.com/office/officeart/2005/8/layout/cycle1"/>
    <dgm:cxn modelId="{D3BDCEC6-A9D0-4FAE-A286-D36D5AA7AF91}" type="presParOf" srcId="{47EB3C26-B3EA-4179-9742-C740C9BE2586}" destId="{AA452E84-4D6E-4E17-B5FB-BAF2ACA7F7C5}" srcOrd="3" destOrd="0" presId="urn:microsoft.com/office/officeart/2005/8/layout/cycle1"/>
    <dgm:cxn modelId="{166FC34C-B787-406F-8E69-CD7FCD932098}" type="presParOf" srcId="{47EB3C26-B3EA-4179-9742-C740C9BE2586}" destId="{398CCEFE-A854-45C2-ABB2-A8F96C3D266A}" srcOrd="4" destOrd="0" presId="urn:microsoft.com/office/officeart/2005/8/layout/cycle1"/>
    <dgm:cxn modelId="{8A6264DD-6DDE-489C-8D60-43324983308B}" type="presParOf" srcId="{47EB3C26-B3EA-4179-9742-C740C9BE2586}" destId="{3D50B07A-4469-4869-B1CA-812D3E663559}" srcOrd="5" destOrd="0" presId="urn:microsoft.com/office/officeart/2005/8/layout/cycle1"/>
    <dgm:cxn modelId="{A32FACE9-2572-45BC-B450-7480BE39CB12}" type="presParOf" srcId="{47EB3C26-B3EA-4179-9742-C740C9BE2586}" destId="{8D82FD0C-278E-4837-938A-971ECCB95A88}" srcOrd="6" destOrd="0" presId="urn:microsoft.com/office/officeart/2005/8/layout/cycle1"/>
    <dgm:cxn modelId="{D9D43BCC-6ECD-478F-8447-CDD7EF16A6F4}" type="presParOf" srcId="{47EB3C26-B3EA-4179-9742-C740C9BE2586}" destId="{5E98C643-4651-4054-A668-E80515F1C05F}" srcOrd="7" destOrd="0" presId="urn:microsoft.com/office/officeart/2005/8/layout/cycle1"/>
    <dgm:cxn modelId="{3A072BC1-617E-4509-A570-0B67775C729E}" type="presParOf" srcId="{47EB3C26-B3EA-4179-9742-C740C9BE2586}" destId="{3B0228E7-C28B-4980-86F9-9D8A3A7F56E5}"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B28CE-8259-4EA1-AB73-9896198B3DEE}">
      <dsp:nvSpPr>
        <dsp:cNvPr id="0" name=""/>
        <dsp:cNvSpPr/>
      </dsp:nvSpPr>
      <dsp:spPr>
        <a:xfrm>
          <a:off x="1695265" y="0"/>
          <a:ext cx="2781669" cy="2781669"/>
        </a:xfrm>
        <a:prstGeom prst="triangle">
          <a:avLst/>
        </a:prstGeom>
        <a:solidFill>
          <a:srgbClr val="002060"/>
        </a:solidFill>
        <a:ln w="28575">
          <a:solidFill>
            <a:srgbClr val="C0000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Interests</a:t>
          </a:r>
        </a:p>
      </dsp:txBody>
      <dsp:txXfrm>
        <a:off x="2390682" y="1390835"/>
        <a:ext cx="1390835" cy="1390834"/>
      </dsp:txXfrm>
    </dsp:sp>
    <dsp:sp modelId="{BA547117-E5FF-44FA-BDB8-A1A9BB3B3560}">
      <dsp:nvSpPr>
        <dsp:cNvPr id="0" name=""/>
        <dsp:cNvSpPr/>
      </dsp:nvSpPr>
      <dsp:spPr>
        <a:xfrm>
          <a:off x="304430" y="2781669"/>
          <a:ext cx="2781669" cy="2781669"/>
        </a:xfrm>
        <a:prstGeom prst="triangle">
          <a:avLst/>
        </a:prstGeom>
        <a:solidFill>
          <a:srgbClr val="002060"/>
        </a:solidFill>
        <a:ln w="28575">
          <a:solidFill>
            <a:srgbClr val="C0000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Power</a:t>
          </a:r>
        </a:p>
      </dsp:txBody>
      <dsp:txXfrm>
        <a:off x="999847" y="4172504"/>
        <a:ext cx="1390835" cy="1390834"/>
      </dsp:txXfrm>
    </dsp:sp>
    <dsp:sp modelId="{2E25F488-03DB-49CE-963F-1B4A734D1195}">
      <dsp:nvSpPr>
        <dsp:cNvPr id="0" name=""/>
        <dsp:cNvSpPr/>
      </dsp:nvSpPr>
      <dsp:spPr>
        <a:xfrm rot="10800000">
          <a:off x="1695265" y="2781669"/>
          <a:ext cx="2781669" cy="2781669"/>
        </a:xfrm>
        <a:prstGeom prst="triangle">
          <a:avLst/>
        </a:prstGeom>
        <a:solidFill>
          <a:srgbClr val="FCB525"/>
        </a:solidFill>
        <a:ln w="28575">
          <a:solidFill>
            <a:srgbClr val="C0000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DISPUTE</a:t>
          </a:r>
        </a:p>
      </dsp:txBody>
      <dsp:txXfrm rot="10800000">
        <a:off x="2390682" y="2781669"/>
        <a:ext cx="1390835" cy="1390834"/>
      </dsp:txXfrm>
    </dsp:sp>
    <dsp:sp modelId="{A702873B-28CA-41A0-9A2D-3F05345F6FC0}">
      <dsp:nvSpPr>
        <dsp:cNvPr id="0" name=""/>
        <dsp:cNvSpPr/>
      </dsp:nvSpPr>
      <dsp:spPr>
        <a:xfrm>
          <a:off x="3086099" y="2781669"/>
          <a:ext cx="2781669" cy="2781669"/>
        </a:xfrm>
        <a:prstGeom prst="triangle">
          <a:avLst/>
        </a:prstGeom>
        <a:solidFill>
          <a:srgbClr val="002060"/>
        </a:solidFill>
        <a:ln w="28575">
          <a:solidFill>
            <a:srgbClr val="C0000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Rights</a:t>
          </a:r>
        </a:p>
      </dsp:txBody>
      <dsp:txXfrm>
        <a:off x="3781516" y="4172504"/>
        <a:ext cx="1390835" cy="1390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B8178-F0FB-44A6-8DF8-54C9A927AEC4}">
      <dsp:nvSpPr>
        <dsp:cNvPr id="0" name=""/>
        <dsp:cNvSpPr/>
      </dsp:nvSpPr>
      <dsp:spPr>
        <a:xfrm>
          <a:off x="4730511" y="286042"/>
          <a:ext cx="1457457" cy="14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Train</a:t>
          </a:r>
        </a:p>
      </dsp:txBody>
      <dsp:txXfrm>
        <a:off x="4730511" y="286042"/>
        <a:ext cx="1457457" cy="1457457"/>
      </dsp:txXfrm>
    </dsp:sp>
    <dsp:sp modelId="{132E3509-D3F5-4644-94B7-BC6C1974A41A}">
      <dsp:nvSpPr>
        <dsp:cNvPr id="0" name=""/>
        <dsp:cNvSpPr/>
      </dsp:nvSpPr>
      <dsp:spPr>
        <a:xfrm>
          <a:off x="2511029" y="-589"/>
          <a:ext cx="3445665" cy="3445665"/>
        </a:xfrm>
        <a:prstGeom prst="circularArrow">
          <a:avLst>
            <a:gd name="adj1" fmla="val 8248"/>
            <a:gd name="adj2" fmla="val 576092"/>
            <a:gd name="adj3" fmla="val 2963969"/>
            <a:gd name="adj4" fmla="val 51646"/>
            <a:gd name="adj5" fmla="val 9623"/>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98CCEFE-A854-45C2-ABB2-A8F96C3D266A}">
      <dsp:nvSpPr>
        <dsp:cNvPr id="0" name=""/>
        <dsp:cNvSpPr/>
      </dsp:nvSpPr>
      <dsp:spPr>
        <a:xfrm>
          <a:off x="3505133" y="2408459"/>
          <a:ext cx="1457457" cy="14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Prepare</a:t>
          </a:r>
        </a:p>
      </dsp:txBody>
      <dsp:txXfrm>
        <a:off x="3505133" y="2408459"/>
        <a:ext cx="1457457" cy="1457457"/>
      </dsp:txXfrm>
    </dsp:sp>
    <dsp:sp modelId="{3D50B07A-4469-4869-B1CA-812D3E663559}">
      <dsp:nvSpPr>
        <dsp:cNvPr id="0" name=""/>
        <dsp:cNvSpPr/>
      </dsp:nvSpPr>
      <dsp:spPr>
        <a:xfrm>
          <a:off x="2511029" y="-589"/>
          <a:ext cx="3445665" cy="3445665"/>
        </a:xfrm>
        <a:prstGeom prst="circularArrow">
          <a:avLst>
            <a:gd name="adj1" fmla="val 8248"/>
            <a:gd name="adj2" fmla="val 576092"/>
            <a:gd name="adj3" fmla="val 10172262"/>
            <a:gd name="adj4" fmla="val 7259939"/>
            <a:gd name="adj5" fmla="val 9623"/>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E98C643-4651-4054-A668-E80515F1C05F}">
      <dsp:nvSpPr>
        <dsp:cNvPr id="0" name=""/>
        <dsp:cNvSpPr/>
      </dsp:nvSpPr>
      <dsp:spPr>
        <a:xfrm>
          <a:off x="2279755" y="286042"/>
          <a:ext cx="1457457" cy="14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Plan</a:t>
          </a:r>
        </a:p>
      </dsp:txBody>
      <dsp:txXfrm>
        <a:off x="2279755" y="286042"/>
        <a:ext cx="1457457" cy="1457457"/>
      </dsp:txXfrm>
    </dsp:sp>
    <dsp:sp modelId="{3B0228E7-C28B-4980-86F9-9D8A3A7F56E5}">
      <dsp:nvSpPr>
        <dsp:cNvPr id="0" name=""/>
        <dsp:cNvSpPr/>
      </dsp:nvSpPr>
      <dsp:spPr>
        <a:xfrm>
          <a:off x="2511029" y="-589"/>
          <a:ext cx="3445665" cy="3445665"/>
        </a:xfrm>
        <a:prstGeom prst="circularArrow">
          <a:avLst>
            <a:gd name="adj1" fmla="val 8248"/>
            <a:gd name="adj2" fmla="val 576092"/>
            <a:gd name="adj3" fmla="val 16856827"/>
            <a:gd name="adj4" fmla="val 14967081"/>
            <a:gd name="adj5" fmla="val 9623"/>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154" cy="467363"/>
          </a:xfrm>
          <a:prstGeom prst="rect">
            <a:avLst/>
          </a:prstGeom>
        </p:spPr>
        <p:txBody>
          <a:bodyPr vert="horz" lIns="92301" tIns="46150" rIns="92301" bIns="46150" rtlCol="0"/>
          <a:lstStyle>
            <a:lvl1pPr algn="l">
              <a:defRPr sz="1200"/>
            </a:lvl1pPr>
          </a:lstStyle>
          <a:p>
            <a:endParaRPr lang="en-US"/>
          </a:p>
        </p:txBody>
      </p:sp>
      <p:sp>
        <p:nvSpPr>
          <p:cNvPr id="3" name="Date Placeholder 2"/>
          <p:cNvSpPr>
            <a:spLocks noGrp="1"/>
          </p:cNvSpPr>
          <p:nvPr>
            <p:ph type="dt" sz="quarter" idx="1"/>
          </p:nvPr>
        </p:nvSpPr>
        <p:spPr>
          <a:xfrm>
            <a:off x="3977328" y="1"/>
            <a:ext cx="3044153" cy="467363"/>
          </a:xfrm>
          <a:prstGeom prst="rect">
            <a:avLst/>
          </a:prstGeom>
        </p:spPr>
        <p:txBody>
          <a:bodyPr vert="horz" lIns="92301" tIns="46150" rIns="92301" bIns="46150" rtlCol="0"/>
          <a:lstStyle>
            <a:lvl1pPr algn="r">
              <a:defRPr sz="1200"/>
            </a:lvl1pPr>
          </a:lstStyle>
          <a:p>
            <a:fld id="{350901E4-86F3-47FF-B553-FC3A0CD77A25}" type="datetimeFigureOut">
              <a:rPr lang="en-US" smtClean="0"/>
              <a:t>7/20/2021</a:t>
            </a:fld>
            <a:endParaRPr lang="en-US"/>
          </a:p>
        </p:txBody>
      </p:sp>
      <p:sp>
        <p:nvSpPr>
          <p:cNvPr id="4" name="Footer Placeholder 3"/>
          <p:cNvSpPr>
            <a:spLocks noGrp="1"/>
          </p:cNvSpPr>
          <p:nvPr>
            <p:ph type="ftr" sz="quarter" idx="2"/>
          </p:nvPr>
        </p:nvSpPr>
        <p:spPr>
          <a:xfrm>
            <a:off x="0" y="8841739"/>
            <a:ext cx="3044154" cy="467363"/>
          </a:xfrm>
          <a:prstGeom prst="rect">
            <a:avLst/>
          </a:prstGeom>
        </p:spPr>
        <p:txBody>
          <a:bodyPr vert="horz" lIns="92301" tIns="46150" rIns="92301" bIns="46150" rtlCol="0" anchor="b"/>
          <a:lstStyle>
            <a:lvl1pPr algn="l">
              <a:defRPr sz="1200"/>
            </a:lvl1pPr>
          </a:lstStyle>
          <a:p>
            <a:endParaRPr lang="en-US"/>
          </a:p>
        </p:txBody>
      </p:sp>
      <p:sp>
        <p:nvSpPr>
          <p:cNvPr id="5" name="Slide Number Placeholder 4"/>
          <p:cNvSpPr>
            <a:spLocks noGrp="1"/>
          </p:cNvSpPr>
          <p:nvPr>
            <p:ph type="sldNum" sz="quarter" idx="3"/>
          </p:nvPr>
        </p:nvSpPr>
        <p:spPr>
          <a:xfrm>
            <a:off x="3977328" y="8841739"/>
            <a:ext cx="3044153" cy="467363"/>
          </a:xfrm>
          <a:prstGeom prst="rect">
            <a:avLst/>
          </a:prstGeom>
        </p:spPr>
        <p:txBody>
          <a:bodyPr vert="horz" lIns="92301" tIns="46150" rIns="92301" bIns="46150" rtlCol="0" anchor="b"/>
          <a:lstStyle>
            <a:lvl1pPr algn="r">
              <a:defRPr sz="1200"/>
            </a:lvl1pPr>
          </a:lstStyle>
          <a:p>
            <a:fld id="{0985B9E7-7B92-4ED6-91E0-40F842940489}" type="slidenum">
              <a:rPr lang="en-US" smtClean="0"/>
              <a:t>‹#›</a:t>
            </a:fld>
            <a:endParaRPr lang="en-US"/>
          </a:p>
        </p:txBody>
      </p:sp>
    </p:spTree>
    <p:extLst>
      <p:ext uri="{BB962C8B-B14F-4D97-AF65-F5344CB8AC3E}">
        <p14:creationId xmlns:p14="http://schemas.microsoft.com/office/powerpoint/2010/main" val="2517928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7070"/>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4" y="3"/>
            <a:ext cx="3043343" cy="467070"/>
          </a:xfrm>
          <a:prstGeom prst="rect">
            <a:avLst/>
          </a:prstGeom>
        </p:spPr>
        <p:txBody>
          <a:bodyPr vert="horz" lIns="93315" tIns="46658" rIns="93315" bIns="46658" rtlCol="0"/>
          <a:lstStyle>
            <a:lvl1pPr algn="r">
              <a:defRPr sz="1200"/>
            </a:lvl1pPr>
          </a:lstStyle>
          <a:p>
            <a:fld id="{EB3B4196-06E4-4BF3-8E6F-18B8D8A55002}" type="datetimeFigureOut">
              <a:rPr lang="en-US" smtClean="0"/>
              <a:t>7/20/2021</a:t>
            </a:fld>
            <a:endParaRPr lang="en-US"/>
          </a:p>
        </p:txBody>
      </p:sp>
      <p:sp>
        <p:nvSpPr>
          <p:cNvPr id="4" name="Slide Image Placeholder 3"/>
          <p:cNvSpPr>
            <a:spLocks noGrp="1" noRot="1" noChangeAspect="1"/>
          </p:cNvSpPr>
          <p:nvPr>
            <p:ph type="sldImg" idx="2"/>
          </p:nvPr>
        </p:nvSpPr>
        <p:spPr>
          <a:xfrm>
            <a:off x="720725" y="1163638"/>
            <a:ext cx="5584825" cy="3141662"/>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1" y="4480005"/>
            <a:ext cx="5618480" cy="3665459"/>
          </a:xfrm>
          <a:prstGeom prst="rect">
            <a:avLst/>
          </a:prstGeom>
        </p:spPr>
        <p:txBody>
          <a:bodyPr vert="horz" lIns="93315" tIns="46658" rIns="93315"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2032"/>
            <a:ext cx="3043343" cy="467070"/>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4" y="8842032"/>
            <a:ext cx="3043343" cy="467070"/>
          </a:xfrm>
          <a:prstGeom prst="rect">
            <a:avLst/>
          </a:prstGeom>
        </p:spPr>
        <p:txBody>
          <a:bodyPr vert="horz" lIns="93315" tIns="46658" rIns="93315" bIns="46658" rtlCol="0" anchor="b"/>
          <a:lstStyle>
            <a:lvl1pPr algn="r">
              <a:defRPr sz="1200"/>
            </a:lvl1pPr>
          </a:lstStyle>
          <a:p>
            <a:fld id="{9094E84A-7C2E-4E86-94DE-6099610890BA}" type="slidenum">
              <a:rPr lang="en-US" smtClean="0"/>
              <a:t>‹#›</a:t>
            </a:fld>
            <a:endParaRPr lang="en-US"/>
          </a:p>
        </p:txBody>
      </p:sp>
    </p:spTree>
    <p:extLst>
      <p:ext uri="{BB962C8B-B14F-4D97-AF65-F5344CB8AC3E}">
        <p14:creationId xmlns:p14="http://schemas.microsoft.com/office/powerpoint/2010/main" val="257281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Intro yourself and the topics today</a:t>
            </a:r>
          </a:p>
          <a:p>
            <a:pPr marL="171450" indent="-171450">
              <a:buFont typeface="Arial" panose="020B0604020202020204" pitchFamily="34" charset="0"/>
              <a:buChar char="•"/>
            </a:pPr>
            <a:r>
              <a:rPr lang="en-US"/>
              <a:t>Organizing plan to build our collective power</a:t>
            </a:r>
          </a:p>
          <a:p>
            <a:pPr marL="171450" indent="-171450">
              <a:buFont typeface="Arial" panose="020B0604020202020204" pitchFamily="34" charset="0"/>
              <a:buChar char="•"/>
            </a:pPr>
            <a:r>
              <a:rPr lang="en-US"/>
              <a:t>An update on where we stand today with the new EOs President Biden signed</a:t>
            </a:r>
          </a:p>
          <a:p>
            <a:pPr marL="171450" indent="-171450">
              <a:buFont typeface="Arial" panose="020B0604020202020204" pitchFamily="34" charset="0"/>
              <a:buChar char="•"/>
            </a:pPr>
            <a:r>
              <a:rPr lang="en-US"/>
              <a:t>Get feedback from local/council leaders on the plan and answer any questions they may have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D98EA33-A7EA-D845-B257-4D87D3EE9FA7}" type="slidenum">
              <a:rPr lang="en-US" smtClean="0"/>
              <a:t>1</a:t>
            </a:fld>
            <a:endParaRPr lang="en-US"/>
          </a:p>
        </p:txBody>
      </p:sp>
    </p:spTree>
    <p:extLst>
      <p:ext uri="{BB962C8B-B14F-4D97-AF65-F5344CB8AC3E}">
        <p14:creationId xmlns:p14="http://schemas.microsoft.com/office/powerpoint/2010/main" val="345617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12</a:t>
            </a:fld>
            <a:endParaRPr lang="en-US"/>
          </a:p>
        </p:txBody>
      </p:sp>
    </p:spTree>
    <p:extLst>
      <p:ext uri="{BB962C8B-B14F-4D97-AF65-F5344CB8AC3E}">
        <p14:creationId xmlns:p14="http://schemas.microsoft.com/office/powerpoint/2010/main" val="2576933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13</a:t>
            </a:fld>
            <a:endParaRPr lang="en-US"/>
          </a:p>
        </p:txBody>
      </p:sp>
    </p:spTree>
    <p:extLst>
      <p:ext uri="{BB962C8B-B14F-4D97-AF65-F5344CB8AC3E}">
        <p14:creationId xmlns:p14="http://schemas.microsoft.com/office/powerpoint/2010/main" val="2312344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14</a:t>
            </a:fld>
            <a:endParaRPr lang="en-US"/>
          </a:p>
        </p:txBody>
      </p:sp>
    </p:spTree>
    <p:extLst>
      <p:ext uri="{BB962C8B-B14F-4D97-AF65-F5344CB8AC3E}">
        <p14:creationId xmlns:p14="http://schemas.microsoft.com/office/powerpoint/2010/main" val="2356278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15</a:t>
            </a:fld>
            <a:endParaRPr lang="en-US"/>
          </a:p>
        </p:txBody>
      </p:sp>
    </p:spTree>
    <p:extLst>
      <p:ext uri="{BB962C8B-B14F-4D97-AF65-F5344CB8AC3E}">
        <p14:creationId xmlns:p14="http://schemas.microsoft.com/office/powerpoint/2010/main" val="89753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16</a:t>
            </a:fld>
            <a:endParaRPr lang="en-US"/>
          </a:p>
        </p:txBody>
      </p:sp>
    </p:spTree>
    <p:extLst>
      <p:ext uri="{BB962C8B-B14F-4D97-AF65-F5344CB8AC3E}">
        <p14:creationId xmlns:p14="http://schemas.microsoft.com/office/powerpoint/2010/main" val="3410007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17</a:t>
            </a:fld>
            <a:endParaRPr lang="en-US"/>
          </a:p>
        </p:txBody>
      </p:sp>
    </p:spTree>
    <p:extLst>
      <p:ext uri="{BB962C8B-B14F-4D97-AF65-F5344CB8AC3E}">
        <p14:creationId xmlns:p14="http://schemas.microsoft.com/office/powerpoint/2010/main" val="273346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18</a:t>
            </a:fld>
            <a:endParaRPr lang="en-US"/>
          </a:p>
        </p:txBody>
      </p:sp>
    </p:spTree>
    <p:extLst>
      <p:ext uri="{BB962C8B-B14F-4D97-AF65-F5344CB8AC3E}">
        <p14:creationId xmlns:p14="http://schemas.microsoft.com/office/powerpoint/2010/main" val="415508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5818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20</a:t>
            </a:fld>
            <a:endParaRPr lang="en-US"/>
          </a:p>
        </p:txBody>
      </p:sp>
    </p:spTree>
    <p:extLst>
      <p:ext uri="{BB962C8B-B14F-4D97-AF65-F5344CB8AC3E}">
        <p14:creationId xmlns:p14="http://schemas.microsoft.com/office/powerpoint/2010/main" val="1268531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The Union is little more than a service provider: you pay Comcast for your cable, Geico for your insurance, and AFGE for your Union representation.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The Union is conceived of as a third party representing the workers, not the workers themselves. Elected officers are expected to know and perform all the 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It does not build ownership, understanding, or change the workplace dynamic for the rank-and-file member.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399"/>
                </a:solidFill>
              </a:rPr>
              <a:t>Even worse, it is simply less effective.  The power of a Union rests with the members, and the ability to mobilize the workforce.  The Service Model undoes that.</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21</a:t>
            </a:fld>
            <a:endParaRPr lang="en-US"/>
          </a:p>
        </p:txBody>
      </p:sp>
    </p:spTree>
    <p:extLst>
      <p:ext uri="{BB962C8B-B14F-4D97-AF65-F5344CB8AC3E}">
        <p14:creationId xmlns:p14="http://schemas.microsoft.com/office/powerpoint/2010/main" val="151984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FF0000"/>
                </a:solidFill>
              </a:rPr>
              <a:t>Suggested Language:</a:t>
            </a:r>
          </a:p>
          <a:p>
            <a:r>
              <a:rPr lang="en-US" dirty="0"/>
              <a:t>Hello my name is___ I am the ____ at___. </a:t>
            </a:r>
          </a:p>
          <a:p>
            <a:endParaRPr lang="en-US" dirty="0"/>
          </a:p>
          <a:p>
            <a:r>
              <a:rPr lang="en-US" dirty="0"/>
              <a:t>Welcome to AFGE’s Introduction</a:t>
            </a:r>
            <a:r>
              <a:rPr lang="en-US" baseline="0" dirty="0"/>
              <a:t> to Collective Bargaining II class on Negotiation Skills</a:t>
            </a:r>
            <a:r>
              <a:rPr lang="en-US" dirty="0"/>
              <a:t>. This training has been designed to provide</a:t>
            </a:r>
            <a:r>
              <a:rPr lang="en-US" baseline="0" dirty="0"/>
              <a:t> you with the skills and knowledge to negotiate effectively to improve the conditions of employment for the federal employees you represent</a:t>
            </a:r>
            <a:r>
              <a:rPr lang="en-US" dirty="0"/>
              <a:t>.</a:t>
            </a:r>
          </a:p>
          <a:p>
            <a:endParaRPr lang="en-US" dirty="0"/>
          </a:p>
          <a:p>
            <a:r>
              <a:rPr lang="en-US" dirty="0"/>
              <a:t>This training will be a</a:t>
            </a:r>
            <a:r>
              <a:rPr lang="en-US" baseline="0" dirty="0"/>
              <a:t> hands-on workshop that will use realistic scenarios and cases studies for you to engage in and demonstrate effective negotiation skills and techniques.</a:t>
            </a:r>
            <a:endParaRPr lang="en-US" dirty="0"/>
          </a:p>
        </p:txBody>
      </p:sp>
      <p:sp>
        <p:nvSpPr>
          <p:cNvPr id="4" name="Slide Number Placeholder 3"/>
          <p:cNvSpPr>
            <a:spLocks noGrp="1"/>
          </p:cNvSpPr>
          <p:nvPr>
            <p:ph type="sldNum" sz="quarter" idx="10"/>
          </p:nvPr>
        </p:nvSpPr>
        <p:spPr/>
        <p:txBody>
          <a:bodyPr/>
          <a:lstStyle/>
          <a:p>
            <a:fld id="{9094E84A-7C2E-4E86-94DE-6099610890BA}" type="slidenum">
              <a:rPr lang="en-US" smtClean="0"/>
              <a:t>2</a:t>
            </a:fld>
            <a:endParaRPr lang="en-US" dirty="0"/>
          </a:p>
        </p:txBody>
      </p:sp>
    </p:spTree>
    <p:extLst>
      <p:ext uri="{BB962C8B-B14F-4D97-AF65-F5344CB8AC3E}">
        <p14:creationId xmlns:p14="http://schemas.microsoft.com/office/powerpoint/2010/main" val="338793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Union is not seen as a third party that is paid to represent the needs of the members, it is understood to be the members themselves. </a:t>
            </a:r>
          </a:p>
          <a:p>
            <a:endParaRPr lang="en-US" sz="1200" dirty="0"/>
          </a:p>
          <a:p>
            <a:r>
              <a:rPr lang="en-US" dirty="0"/>
              <a:t>There may be staff who work on behalf of the members, but the power, mobilization and issue development all come from the rank and file employees.  Organizing Model Unions are based upon the idea of the workers themselves taking ownership of the Union, and the workplace, and changing the dynamic between them and employer- it is about empowerment.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Employees take ownership of the Union, and the workplace.</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22</a:t>
            </a:fld>
            <a:endParaRPr lang="en-US"/>
          </a:p>
        </p:txBody>
      </p:sp>
    </p:spTree>
    <p:extLst>
      <p:ext uri="{BB962C8B-B14F-4D97-AF65-F5344CB8AC3E}">
        <p14:creationId xmlns:p14="http://schemas.microsoft.com/office/powerpoint/2010/main" val="2469910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Union is not seen as a third party that is paid to represent the needs of the members, it is understood to be the members themselves. </a:t>
            </a:r>
          </a:p>
          <a:p>
            <a:endParaRPr lang="en-US" sz="1200" dirty="0"/>
          </a:p>
          <a:p>
            <a:r>
              <a:rPr lang="en-US" dirty="0"/>
              <a:t>There may be staff who work on behalf of the members, but the power, mobilization and issue development all come from the rank and file employees.  Organizing Model Unions are based upon the idea of the workers themselves taking ownership of the Union, and the workplace, and changing the dynamic between them and employer- it is about empowerment.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Employees take ownership of the Union, and the workplace.</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23</a:t>
            </a:fld>
            <a:endParaRPr lang="en-US"/>
          </a:p>
        </p:txBody>
      </p:sp>
    </p:spTree>
    <p:extLst>
      <p:ext uri="{BB962C8B-B14F-4D97-AF65-F5344CB8AC3E}">
        <p14:creationId xmlns:p14="http://schemas.microsoft.com/office/powerpoint/2010/main" val="204963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25</a:t>
            </a:fld>
            <a:endParaRPr lang="en-US"/>
          </a:p>
        </p:txBody>
      </p:sp>
    </p:spTree>
    <p:extLst>
      <p:ext uri="{BB962C8B-B14F-4D97-AF65-F5344CB8AC3E}">
        <p14:creationId xmlns:p14="http://schemas.microsoft.com/office/powerpoint/2010/main" val="3606979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29</a:t>
            </a:fld>
            <a:endParaRPr lang="en-US"/>
          </a:p>
        </p:txBody>
      </p:sp>
    </p:spTree>
    <p:extLst>
      <p:ext uri="{BB962C8B-B14F-4D97-AF65-F5344CB8AC3E}">
        <p14:creationId xmlns:p14="http://schemas.microsoft.com/office/powerpoint/2010/main" val="92917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30</a:t>
            </a:fld>
            <a:endParaRPr lang="en-US"/>
          </a:p>
        </p:txBody>
      </p:sp>
    </p:spTree>
    <p:extLst>
      <p:ext uri="{BB962C8B-B14F-4D97-AF65-F5344CB8AC3E}">
        <p14:creationId xmlns:p14="http://schemas.microsoft.com/office/powerpoint/2010/main" val="730724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31</a:t>
            </a:fld>
            <a:endParaRPr lang="en-US"/>
          </a:p>
        </p:txBody>
      </p:sp>
    </p:spTree>
    <p:extLst>
      <p:ext uri="{BB962C8B-B14F-4D97-AF65-F5344CB8AC3E}">
        <p14:creationId xmlns:p14="http://schemas.microsoft.com/office/powerpoint/2010/main" val="934945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35</a:t>
            </a:fld>
            <a:endParaRPr lang="en-US"/>
          </a:p>
        </p:txBody>
      </p:sp>
    </p:spTree>
    <p:extLst>
      <p:ext uri="{BB962C8B-B14F-4D97-AF65-F5344CB8AC3E}">
        <p14:creationId xmlns:p14="http://schemas.microsoft.com/office/powerpoint/2010/main" val="529838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36</a:t>
            </a:fld>
            <a:endParaRPr lang="en-US"/>
          </a:p>
        </p:txBody>
      </p:sp>
    </p:spTree>
    <p:extLst>
      <p:ext uri="{BB962C8B-B14F-4D97-AF65-F5344CB8AC3E}">
        <p14:creationId xmlns:p14="http://schemas.microsoft.com/office/powerpoint/2010/main" val="3137097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37</a:t>
            </a:fld>
            <a:endParaRPr lang="en-US"/>
          </a:p>
        </p:txBody>
      </p:sp>
    </p:spTree>
    <p:extLst>
      <p:ext uri="{BB962C8B-B14F-4D97-AF65-F5344CB8AC3E}">
        <p14:creationId xmlns:p14="http://schemas.microsoft.com/office/powerpoint/2010/main" val="2966331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38</a:t>
            </a:fld>
            <a:endParaRPr lang="en-US"/>
          </a:p>
        </p:txBody>
      </p:sp>
    </p:spTree>
    <p:extLst>
      <p:ext uri="{BB962C8B-B14F-4D97-AF65-F5344CB8AC3E}">
        <p14:creationId xmlns:p14="http://schemas.microsoft.com/office/powerpoint/2010/main" val="1869656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159" algn="l"/>
                <a:tab pos="457159" algn="l"/>
              </a:tabLst>
            </a:pPr>
            <a:r>
              <a:rPr lang="en-US" b="1" u="sng" dirty="0">
                <a:latin typeface="Arial Narrow" panose="020B0606020202030204" pitchFamily="34" charset="0"/>
                <a:ea typeface="Times New Roman" panose="02020603050405020304" pitchFamily="18" charset="0"/>
                <a:cs typeface="Times New Roman" panose="02020603050405020304" pitchFamily="18" charset="0"/>
              </a:rPr>
              <a:t>Suggested Language:</a:t>
            </a:r>
            <a:r>
              <a:rPr lang="en-US" dirty="0">
                <a:latin typeface="Arial Narrow" panose="020B0606020202030204" pitchFamily="34" charset="0"/>
                <a:ea typeface="Times New Roman" panose="02020603050405020304" pitchFamily="18" charset="0"/>
                <a:cs typeface="Times New Roman" panose="02020603050405020304" pitchFamily="18" charset="0"/>
              </a:rPr>
              <a:t> </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a:t>
            </a:r>
            <a:r>
              <a:rPr lang="en-US" dirty="0">
                <a:latin typeface="Arial Narrow" panose="020B0606020202030204" pitchFamily="34" charset="0"/>
                <a:ea typeface="Times New Roman" panose="02020603050405020304" pitchFamily="18" charset="0"/>
                <a:cs typeface="Times New Roman" panose="02020603050405020304" pitchFamily="18" charset="0"/>
              </a:rPr>
              <a:t>Here is</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the primary</a:t>
            </a:r>
            <a:r>
              <a:rPr lang="en-US" dirty="0">
                <a:latin typeface="Arial Narrow" panose="020B0606020202030204" pitchFamily="34" charset="0"/>
                <a:ea typeface="Times New Roman" panose="02020603050405020304" pitchFamily="18" charset="0"/>
                <a:cs typeface="Times New Roman" panose="02020603050405020304" pitchFamily="18" charset="0"/>
              </a:rPr>
              <a:t> objective for this course. To achieve this objective, you</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will participate in various learning activities and realistic case study scenarios that will provide you the opportunity to learn and demonstrate BETW bargaining techniques and strategies.</a:t>
            </a:r>
            <a:endParaRPr lang="en-US" dirty="0">
              <a:latin typeface="Arial Narrow" panose="020B0606020202030204" pitchFamily="34" charset="0"/>
              <a:ea typeface="Calibri" panose="020F0502020204030204" pitchFamily="34" charset="0"/>
              <a:cs typeface="Times New Roman" panose="02020603050405020304" pitchFamily="18" charset="0"/>
            </a:endParaRPr>
          </a:p>
          <a:p>
            <a:endParaRPr lang="en-US" dirty="0">
              <a:latin typeface="Arial Narrow" panose="020B0606020202030204" pitchFamily="34" charset="0"/>
              <a:cs typeface="Times New Roman" panose="02020603050405020304" pitchFamily="18" charset="0"/>
            </a:endParaRPr>
          </a:p>
          <a:p>
            <a:r>
              <a:rPr lang="en-US" b="1" u="sng" dirty="0">
                <a:latin typeface="Arial Narrow" panose="020B0606020202030204" pitchFamily="34" charset="0"/>
                <a:cs typeface="Times New Roman" panose="02020603050405020304" pitchFamily="18" charset="0"/>
              </a:rPr>
              <a:t>Suggested Language:</a:t>
            </a:r>
          </a:p>
          <a:p>
            <a:r>
              <a:rPr lang="en-US" dirty="0">
                <a:latin typeface="Arial Narrow" panose="020B0606020202030204" pitchFamily="34" charset="0"/>
                <a:cs typeface="Times New Roman" panose="02020603050405020304" pitchFamily="18" charset="0"/>
              </a:rPr>
              <a:t>The purpose of this course is to give you a</a:t>
            </a:r>
            <a:r>
              <a:rPr lang="en-US" baseline="0" dirty="0">
                <a:latin typeface="Arial Narrow" panose="020B0606020202030204" pitchFamily="34" charset="0"/>
                <a:cs typeface="Times New Roman" panose="02020603050405020304" pitchFamily="18" charset="0"/>
              </a:rPr>
              <a:t> hands-on opportunity to use </a:t>
            </a:r>
            <a:r>
              <a:rPr lang="en-US" dirty="0">
                <a:latin typeface="Arial Narrow" panose="020B0606020202030204" pitchFamily="34" charset="0"/>
                <a:cs typeface="Times New Roman" panose="02020603050405020304" pitchFamily="18" charset="0"/>
              </a:rPr>
              <a:t>critical negotiation</a:t>
            </a:r>
            <a:r>
              <a:rPr lang="en-US" baseline="0" dirty="0">
                <a:latin typeface="Arial Narrow" panose="020B0606020202030204" pitchFamily="34" charset="0"/>
                <a:cs typeface="Times New Roman" panose="02020603050405020304" pitchFamily="18" charset="0"/>
              </a:rPr>
              <a:t> skills and techniques </a:t>
            </a:r>
            <a:r>
              <a:rPr lang="en-US" dirty="0">
                <a:latin typeface="Arial Narrow" panose="020B0606020202030204" pitchFamily="34" charset="0"/>
                <a:cs typeface="Times New Roman" panose="02020603050405020304" pitchFamily="18" charset="0"/>
              </a:rPr>
              <a:t>that you need to know as you start or continue your journey as a union negotiator within AFGE. As we will discuss in this course, there are a lot of resources out there, particularly on the wonderful world-wide web, for you to access. What is important is that you keep yourself educated and in tune in your role as a Union Officer. </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a:t>
            </a:fld>
            <a:endParaRPr lang="en-US"/>
          </a:p>
        </p:txBody>
      </p:sp>
    </p:spTree>
    <p:extLst>
      <p:ext uri="{BB962C8B-B14F-4D97-AF65-F5344CB8AC3E}">
        <p14:creationId xmlns:p14="http://schemas.microsoft.com/office/powerpoint/2010/main" val="2880535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Goals can't be validated; objectives can be validated.</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39</a:t>
            </a:fld>
            <a:endParaRPr lang="en-US"/>
          </a:p>
        </p:txBody>
      </p:sp>
    </p:spTree>
    <p:extLst>
      <p:ext uri="{BB962C8B-B14F-4D97-AF65-F5344CB8AC3E}">
        <p14:creationId xmlns:p14="http://schemas.microsoft.com/office/powerpoint/2010/main" val="571621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40</a:t>
            </a:fld>
            <a:endParaRPr lang="en-US"/>
          </a:p>
        </p:txBody>
      </p:sp>
    </p:spTree>
    <p:extLst>
      <p:ext uri="{BB962C8B-B14F-4D97-AF65-F5344CB8AC3E}">
        <p14:creationId xmlns:p14="http://schemas.microsoft.com/office/powerpoint/2010/main" val="1588268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Research occurs at multiple points in the bargaining process (prior to drafting proposals, and reviewing and drafting counterproposals</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41</a:t>
            </a:fld>
            <a:endParaRPr lang="en-US"/>
          </a:p>
        </p:txBody>
      </p:sp>
    </p:spTree>
    <p:extLst>
      <p:ext uri="{BB962C8B-B14F-4D97-AF65-F5344CB8AC3E}">
        <p14:creationId xmlns:p14="http://schemas.microsoft.com/office/powerpoint/2010/main" val="3844020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42</a:t>
            </a:fld>
            <a:endParaRPr lang="en-US"/>
          </a:p>
        </p:txBody>
      </p:sp>
    </p:spTree>
    <p:extLst>
      <p:ext uri="{BB962C8B-B14F-4D97-AF65-F5344CB8AC3E}">
        <p14:creationId xmlns:p14="http://schemas.microsoft.com/office/powerpoint/2010/main" val="3458029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49</a:t>
            </a:fld>
            <a:endParaRPr lang="en-US"/>
          </a:p>
        </p:txBody>
      </p:sp>
    </p:spTree>
    <p:extLst>
      <p:ext uri="{BB962C8B-B14F-4D97-AF65-F5344CB8AC3E}">
        <p14:creationId xmlns:p14="http://schemas.microsoft.com/office/powerpoint/2010/main" val="331759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50</a:t>
            </a:fld>
            <a:endParaRPr lang="en-US"/>
          </a:p>
        </p:txBody>
      </p:sp>
    </p:spTree>
    <p:extLst>
      <p:ext uri="{BB962C8B-B14F-4D97-AF65-F5344CB8AC3E}">
        <p14:creationId xmlns:p14="http://schemas.microsoft.com/office/powerpoint/2010/main" val="1121625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51</a:t>
            </a:fld>
            <a:endParaRPr lang="en-US"/>
          </a:p>
        </p:txBody>
      </p:sp>
    </p:spTree>
    <p:extLst>
      <p:ext uri="{BB962C8B-B14F-4D97-AF65-F5344CB8AC3E}">
        <p14:creationId xmlns:p14="http://schemas.microsoft.com/office/powerpoint/2010/main" val="124446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52</a:t>
            </a:fld>
            <a:endParaRPr lang="en-US"/>
          </a:p>
        </p:txBody>
      </p:sp>
    </p:spTree>
    <p:extLst>
      <p:ext uri="{BB962C8B-B14F-4D97-AF65-F5344CB8AC3E}">
        <p14:creationId xmlns:p14="http://schemas.microsoft.com/office/powerpoint/2010/main" val="2396087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53</a:t>
            </a:fld>
            <a:endParaRPr lang="en-US"/>
          </a:p>
        </p:txBody>
      </p:sp>
    </p:spTree>
    <p:extLst>
      <p:ext uri="{BB962C8B-B14F-4D97-AF65-F5344CB8AC3E}">
        <p14:creationId xmlns:p14="http://schemas.microsoft.com/office/powerpoint/2010/main" val="4026414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57</a:t>
            </a:fld>
            <a:endParaRPr lang="en-US"/>
          </a:p>
        </p:txBody>
      </p:sp>
    </p:spTree>
    <p:extLst>
      <p:ext uri="{BB962C8B-B14F-4D97-AF65-F5344CB8AC3E}">
        <p14:creationId xmlns:p14="http://schemas.microsoft.com/office/powerpoint/2010/main" val="86654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pPr marL="171434" indent="-171434">
              <a:buFont typeface="Arial" panose="020B0604020202020204" pitchFamily="34" charset="0"/>
              <a:buChar char="•"/>
            </a:pPr>
            <a:r>
              <a:rPr lang="en-US" b="1" dirty="0"/>
              <a:t>Structure:</a:t>
            </a:r>
          </a:p>
          <a:p>
            <a:r>
              <a:rPr lang="en-US" dirty="0"/>
              <a:t>In order to achieve this objective we will be in this learning community together for three days. This</a:t>
            </a:r>
            <a:r>
              <a:rPr lang="en-US" baseline="0" dirty="0"/>
              <a:t> course is structured as an intensive hands-on workshop that will focus on negotiation strategies and techniques using a realistic scenario involving telework and cybersecurity. Y</a:t>
            </a:r>
            <a:r>
              <a:rPr lang="en-US" dirty="0"/>
              <a:t>ou will be assigned to a team</a:t>
            </a:r>
            <a:r>
              <a:rPr lang="en-US" baseline="0" dirty="0"/>
              <a:t> that will serve as one of five Locals in a bargaining Council</a:t>
            </a:r>
            <a:r>
              <a:rPr lang="en-US" dirty="0"/>
              <a:t>. In</a:t>
            </a:r>
            <a:r>
              <a:rPr lang="en-US" baseline="0" dirty="0"/>
              <a:t> this capacity, you will serve on the bargaining team of your Local and your Council. Each day, you will participate and observe in negotiations with other class participants and the instructor. To help you prepare for these negotiations, you will be provided time and guidance from the instructor in advance of each session. To gain the most out of this workshop, please take the time to fully review all of the information related to the bargaining scenarios. </a:t>
            </a:r>
            <a:endParaRPr lang="en-US" dirty="0"/>
          </a:p>
          <a:p>
            <a:endParaRPr lang="en-US" dirty="0"/>
          </a:p>
          <a:p>
            <a:pPr marL="171434" indent="-171434">
              <a:buFont typeface="Arial" panose="020B0604020202020204" pitchFamily="34" charset="0"/>
              <a:buChar char="•"/>
            </a:pPr>
            <a:r>
              <a:rPr lang="en-US" b="1" dirty="0"/>
              <a:t>Course Materials/Resources:</a:t>
            </a:r>
            <a:r>
              <a:rPr lang="en-US" b="1" u="sng" dirty="0"/>
              <a:t> </a:t>
            </a:r>
          </a:p>
          <a:p>
            <a:r>
              <a:rPr lang="en-US" dirty="0"/>
              <a:t>1. Walk participants through the materials that they would need for the session which is primarily the participant workbook, a writing utensil (for in person trainings), and any handouts that may be specific to your Local.</a:t>
            </a:r>
          </a:p>
          <a:p>
            <a:r>
              <a:rPr lang="en-US" dirty="0"/>
              <a:t>2. Briefly walk through the contents of the Participant Guide, pointing out the major sections, and explaining how the guide will be used. </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4</a:t>
            </a:fld>
            <a:endParaRPr lang="en-US"/>
          </a:p>
        </p:txBody>
      </p:sp>
    </p:spTree>
    <p:extLst>
      <p:ext uri="{BB962C8B-B14F-4D97-AF65-F5344CB8AC3E}">
        <p14:creationId xmlns:p14="http://schemas.microsoft.com/office/powerpoint/2010/main" val="3866438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0" lvl="1" indent="-457200">
              <a:buFont typeface="+mj-lt"/>
              <a:buAutoNum type="arabicParenR"/>
            </a:pPr>
            <a:r>
              <a:rPr lang="en-US" dirty="0"/>
              <a:t>Review past negotiations (CBA, MOUs, LSAs) with same or related parties (including other Components of DHS); identify management’s position on key issues, as well as Union gains and worthwhile language; review of recent settlements with Agency and impact on contract and issue development</a:t>
            </a:r>
          </a:p>
          <a:p>
            <a:pPr marL="857250" lvl="1" indent="-457200">
              <a:buFont typeface="+mj-lt"/>
              <a:buAutoNum type="arabicParenR"/>
            </a:pPr>
            <a:r>
              <a:rPr lang="en-US" dirty="0"/>
              <a:t>Identify relevant contract language, grievances and arbitrations, past practice, and issues that have risen during life of previous contract; common goals of parties</a:t>
            </a:r>
          </a:p>
          <a:p>
            <a:pPr marL="857250" lvl="1" indent="-457200">
              <a:buFont typeface="+mj-lt"/>
              <a:buAutoNum type="arabicParenR"/>
            </a:pPr>
            <a:r>
              <a:rPr lang="en-US" dirty="0"/>
              <a:t>Identify mgmt. strengths and vulnerabilities, i.e.,  legal, legislative &amp; regulatory, political &amp; community relations; key management players and their roles, authority, personality and negotiating style; mgmt. strategies at the bargaining table, in other forums (filing ULPs, etc.) communicating with employees and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Pre-drafted arguments to various doctrines (compelling need, management rights, permissive subjects, others?)</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58</a:t>
            </a:fld>
            <a:endParaRPr lang="en-US"/>
          </a:p>
        </p:txBody>
      </p:sp>
    </p:spTree>
    <p:extLst>
      <p:ext uri="{BB962C8B-B14F-4D97-AF65-F5344CB8AC3E}">
        <p14:creationId xmlns:p14="http://schemas.microsoft.com/office/powerpoint/2010/main" val="886023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Pre-drafted arguments to various doctrines (compelling need, management rights, permissive subjects, others?)</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59</a:t>
            </a:fld>
            <a:endParaRPr lang="en-US"/>
          </a:p>
        </p:txBody>
      </p:sp>
    </p:spTree>
    <p:extLst>
      <p:ext uri="{BB962C8B-B14F-4D97-AF65-F5344CB8AC3E}">
        <p14:creationId xmlns:p14="http://schemas.microsoft.com/office/powerpoint/2010/main" val="1024768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60</a:t>
            </a:fld>
            <a:endParaRPr lang="en-US"/>
          </a:p>
        </p:txBody>
      </p:sp>
    </p:spTree>
    <p:extLst>
      <p:ext uri="{BB962C8B-B14F-4D97-AF65-F5344CB8AC3E}">
        <p14:creationId xmlns:p14="http://schemas.microsoft.com/office/powerpoint/2010/main" val="2965010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61</a:t>
            </a:fld>
            <a:endParaRPr lang="en-US"/>
          </a:p>
        </p:txBody>
      </p:sp>
    </p:spTree>
    <p:extLst>
      <p:ext uri="{BB962C8B-B14F-4D97-AF65-F5344CB8AC3E}">
        <p14:creationId xmlns:p14="http://schemas.microsoft.com/office/powerpoint/2010/main" val="497108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Determine what are actual bargaining Issues as </a:t>
            </a:r>
            <a:r>
              <a:rPr lang="en-US" dirty="0"/>
              <a:t>opposed to </a:t>
            </a:r>
            <a:r>
              <a:rPr lang="en-US" sz="1200" dirty="0"/>
              <a:t>concerns or suggestions that cannot be bargained.</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62</a:t>
            </a:fld>
            <a:endParaRPr lang="en-US"/>
          </a:p>
        </p:txBody>
      </p:sp>
    </p:spTree>
    <p:extLst>
      <p:ext uri="{BB962C8B-B14F-4D97-AF65-F5344CB8AC3E}">
        <p14:creationId xmlns:p14="http://schemas.microsoft.com/office/powerpoint/2010/main" val="11228494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63</a:t>
            </a:fld>
            <a:endParaRPr lang="en-US"/>
          </a:p>
        </p:txBody>
      </p:sp>
    </p:spTree>
    <p:extLst>
      <p:ext uri="{BB962C8B-B14F-4D97-AF65-F5344CB8AC3E}">
        <p14:creationId xmlns:p14="http://schemas.microsoft.com/office/powerpoint/2010/main" val="4282070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66</a:t>
            </a:fld>
            <a:endParaRPr lang="en-US"/>
          </a:p>
        </p:txBody>
      </p:sp>
    </p:spTree>
    <p:extLst>
      <p:ext uri="{BB962C8B-B14F-4D97-AF65-F5344CB8AC3E}">
        <p14:creationId xmlns:p14="http://schemas.microsoft.com/office/powerpoint/2010/main" val="978060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67</a:t>
            </a:fld>
            <a:endParaRPr lang="en-US"/>
          </a:p>
        </p:txBody>
      </p:sp>
    </p:spTree>
    <p:extLst>
      <p:ext uri="{BB962C8B-B14F-4D97-AF65-F5344CB8AC3E}">
        <p14:creationId xmlns:p14="http://schemas.microsoft.com/office/powerpoint/2010/main" val="2164248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68</a:t>
            </a:fld>
            <a:endParaRPr lang="en-US"/>
          </a:p>
        </p:txBody>
      </p:sp>
    </p:spTree>
    <p:extLst>
      <p:ext uri="{BB962C8B-B14F-4D97-AF65-F5344CB8AC3E}">
        <p14:creationId xmlns:p14="http://schemas.microsoft.com/office/powerpoint/2010/main" val="3227605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69</a:t>
            </a:fld>
            <a:endParaRPr lang="en-US"/>
          </a:p>
        </p:txBody>
      </p:sp>
    </p:spTree>
    <p:extLst>
      <p:ext uri="{BB962C8B-B14F-4D97-AF65-F5344CB8AC3E}">
        <p14:creationId xmlns:p14="http://schemas.microsoft.com/office/powerpoint/2010/main" val="120413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7159" algn="l"/>
                <a:tab pos="457159" algn="l"/>
              </a:tabLst>
            </a:pPr>
            <a:r>
              <a:rPr lang="en-US" b="1" u="sng" dirty="0">
                <a:latin typeface="Arial Narrow" panose="020B0606020202030204" pitchFamily="34" charset="0"/>
                <a:ea typeface="Times New Roman" panose="02020603050405020304" pitchFamily="18" charset="0"/>
                <a:cs typeface="Times New Roman" panose="02020603050405020304" pitchFamily="18" charset="0"/>
              </a:rPr>
              <a:t>Suggested Language:</a:t>
            </a:r>
            <a:r>
              <a:rPr lang="en-US" dirty="0">
                <a:latin typeface="Arial Narrow" panose="020B0606020202030204" pitchFamily="34" charset="0"/>
                <a:ea typeface="Times New Roman" panose="02020603050405020304" pitchFamily="18" charset="0"/>
                <a:cs typeface="Times New Roman" panose="02020603050405020304" pitchFamily="18" charset="0"/>
              </a:rPr>
              <a:t> </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a:t>
            </a:r>
            <a:r>
              <a:rPr lang="en-US" dirty="0">
                <a:latin typeface="Arial Narrow" panose="020B0606020202030204" pitchFamily="34" charset="0"/>
                <a:ea typeface="Times New Roman" panose="02020603050405020304" pitchFamily="18" charset="0"/>
                <a:cs typeface="Times New Roman" panose="02020603050405020304" pitchFamily="18" charset="0"/>
              </a:rPr>
              <a:t>Here is</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the primary</a:t>
            </a:r>
            <a:r>
              <a:rPr lang="en-US" dirty="0">
                <a:latin typeface="Arial Narrow" panose="020B0606020202030204" pitchFamily="34" charset="0"/>
                <a:ea typeface="Times New Roman" panose="02020603050405020304" pitchFamily="18" charset="0"/>
                <a:cs typeface="Times New Roman" panose="02020603050405020304" pitchFamily="18" charset="0"/>
              </a:rPr>
              <a:t> objective for this course. To achieve this objective, you</a:t>
            </a:r>
            <a:r>
              <a:rPr lang="en-US" baseline="0" dirty="0">
                <a:latin typeface="Arial Narrow" panose="020B0606020202030204" pitchFamily="34" charset="0"/>
                <a:ea typeface="Times New Roman" panose="02020603050405020304" pitchFamily="18" charset="0"/>
                <a:cs typeface="Times New Roman" panose="02020603050405020304" pitchFamily="18" charset="0"/>
              </a:rPr>
              <a:t> will participate in various learning activities and realistic case study scenarios that will provide you the opportunity to learn and demonstrate BETW bargaining techniques and strategies.</a:t>
            </a:r>
            <a:endParaRPr lang="en-US" dirty="0">
              <a:latin typeface="Arial Narrow" panose="020B0606020202030204" pitchFamily="34" charset="0"/>
              <a:ea typeface="Calibri" panose="020F0502020204030204" pitchFamily="34" charset="0"/>
              <a:cs typeface="Times New Roman" panose="02020603050405020304" pitchFamily="18" charset="0"/>
            </a:endParaRPr>
          </a:p>
          <a:p>
            <a:endParaRPr lang="en-US" dirty="0">
              <a:latin typeface="Arial Narrow" panose="020B0606020202030204" pitchFamily="34" charset="0"/>
              <a:cs typeface="Times New Roman" panose="02020603050405020304" pitchFamily="18" charset="0"/>
            </a:endParaRPr>
          </a:p>
          <a:p>
            <a:r>
              <a:rPr lang="en-US" b="1" u="sng" dirty="0">
                <a:latin typeface="Arial Narrow" panose="020B0606020202030204" pitchFamily="34" charset="0"/>
                <a:cs typeface="Times New Roman" panose="02020603050405020304" pitchFamily="18" charset="0"/>
              </a:rPr>
              <a:t>Suggested Language:</a:t>
            </a:r>
          </a:p>
          <a:p>
            <a:r>
              <a:rPr lang="en-US" dirty="0">
                <a:latin typeface="Arial Narrow" panose="020B0606020202030204" pitchFamily="34" charset="0"/>
                <a:cs typeface="Times New Roman" panose="02020603050405020304" pitchFamily="18" charset="0"/>
              </a:rPr>
              <a:t>The purpose of this course is to give you a</a:t>
            </a:r>
            <a:r>
              <a:rPr lang="en-US" baseline="0" dirty="0">
                <a:latin typeface="Arial Narrow" panose="020B0606020202030204" pitchFamily="34" charset="0"/>
                <a:cs typeface="Times New Roman" panose="02020603050405020304" pitchFamily="18" charset="0"/>
              </a:rPr>
              <a:t> hands-on opportunity to use </a:t>
            </a:r>
            <a:r>
              <a:rPr lang="en-US" dirty="0">
                <a:latin typeface="Arial Narrow" panose="020B0606020202030204" pitchFamily="34" charset="0"/>
                <a:cs typeface="Times New Roman" panose="02020603050405020304" pitchFamily="18" charset="0"/>
              </a:rPr>
              <a:t>critical negotiation</a:t>
            </a:r>
            <a:r>
              <a:rPr lang="en-US" baseline="0" dirty="0">
                <a:latin typeface="Arial Narrow" panose="020B0606020202030204" pitchFamily="34" charset="0"/>
                <a:cs typeface="Times New Roman" panose="02020603050405020304" pitchFamily="18" charset="0"/>
              </a:rPr>
              <a:t> skills and techniques </a:t>
            </a:r>
            <a:r>
              <a:rPr lang="en-US" dirty="0">
                <a:latin typeface="Arial Narrow" panose="020B0606020202030204" pitchFamily="34" charset="0"/>
                <a:cs typeface="Times New Roman" panose="02020603050405020304" pitchFamily="18" charset="0"/>
              </a:rPr>
              <a:t>that you need to know as you start or continue your journey as a union negotiator within AFGE. As we will discuss in this course, there are a lot of resources out there, particularly on the wonderful world-wide web, for you to access. What is important is that you keep yourself educated and in tune in your role as a Union Officer. </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5</a:t>
            </a:fld>
            <a:endParaRPr lang="en-US"/>
          </a:p>
        </p:txBody>
      </p:sp>
    </p:spTree>
    <p:extLst>
      <p:ext uri="{BB962C8B-B14F-4D97-AF65-F5344CB8AC3E}">
        <p14:creationId xmlns:p14="http://schemas.microsoft.com/office/powerpoint/2010/main" val="3472633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Leverage at the table- it is easier to justify a demand when the bargaining unit is vocal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bargaining unit will have ownership of the process- they will have more input, and know that they have a voice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bargaining unit will feel ownership of the process- when bargaining is over, they will have been in the trenches for the fight, and understand what the bargaining team could and could not get at the table.</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70</a:t>
            </a:fld>
            <a:endParaRPr lang="en-US"/>
          </a:p>
        </p:txBody>
      </p:sp>
    </p:spTree>
    <p:extLst>
      <p:ext uri="{BB962C8B-B14F-4D97-AF65-F5344CB8AC3E}">
        <p14:creationId xmlns:p14="http://schemas.microsoft.com/office/powerpoint/2010/main" val="28197707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bargaining unit will have ownership of the contract- the contract will be easier to ratify because the BU fought to make it happen.</a:t>
            </a:r>
          </a:p>
          <a:p>
            <a:r>
              <a:rPr lang="en-US" dirty="0"/>
              <a:t>The bargaining unit will feel ownership of the contract - changes how the BU is oriented towards the process and the rights they get, and will understand the relationship between activism, gains at the table, and rights at work.</a:t>
            </a:r>
          </a:p>
          <a:p>
            <a:r>
              <a:rPr lang="en-US" dirty="0"/>
              <a:t>Workplace action builds power at the table, but also as an organizing tool.</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71</a:t>
            </a:fld>
            <a:endParaRPr lang="en-US"/>
          </a:p>
        </p:txBody>
      </p:sp>
    </p:spTree>
    <p:extLst>
      <p:ext uri="{BB962C8B-B14F-4D97-AF65-F5344CB8AC3E}">
        <p14:creationId xmlns:p14="http://schemas.microsoft.com/office/powerpoint/2010/main" val="809763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72</a:t>
            </a:fld>
            <a:endParaRPr lang="en-US"/>
          </a:p>
        </p:txBody>
      </p:sp>
    </p:spTree>
    <p:extLst>
      <p:ext uri="{BB962C8B-B14F-4D97-AF65-F5344CB8AC3E}">
        <p14:creationId xmlns:p14="http://schemas.microsoft.com/office/powerpoint/2010/main" val="2564307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rPr>
              <a:t>Make the union and negotiations visible in the workplace</a:t>
            </a:r>
          </a:p>
          <a:p>
            <a:r>
              <a:rPr lang="en-US" kern="1200" dirty="0">
                <a:solidFill>
                  <a:schemeClr val="tx1"/>
                </a:solidFill>
              </a:rPr>
              <a:t>PRACTICE and SHARE SSMS (“stupid stuff management says”)</a:t>
            </a:r>
          </a:p>
          <a:p>
            <a:r>
              <a:rPr lang="en-US" kern="1200" dirty="0">
                <a:solidFill>
                  <a:schemeClr val="tx1"/>
                </a:solidFill>
              </a:rPr>
              <a:t>Use </a:t>
            </a:r>
            <a:r>
              <a:rPr lang="en-US" dirty="0"/>
              <a:t>Council/Local</a:t>
            </a:r>
            <a:r>
              <a:rPr lang="en-US" kern="1200" dirty="0">
                <a:solidFill>
                  <a:schemeClr val="tx1"/>
                </a:solidFill>
              </a:rPr>
              <a:t> MAPPING to identify WORKPLACE ACTIONS</a:t>
            </a:r>
          </a:p>
          <a:p>
            <a:pPr lvl="1"/>
            <a:r>
              <a:rPr lang="en-US" kern="1200" dirty="0">
                <a:solidFill>
                  <a:schemeClr val="tx1"/>
                </a:solidFill>
              </a:rPr>
              <a:t>Where you can depend on workplace actions</a:t>
            </a:r>
          </a:p>
          <a:p>
            <a:pPr lvl="1"/>
            <a:r>
              <a:rPr lang="en-US" kern="1200" dirty="0">
                <a:solidFill>
                  <a:schemeClr val="tx1"/>
                </a:solidFill>
              </a:rPr>
              <a:t>Where you need to organize around negotiations</a:t>
            </a:r>
          </a:p>
          <a:p>
            <a:pPr lvl="1"/>
            <a:r>
              <a:rPr lang="en-US" kern="1200" dirty="0">
                <a:solidFill>
                  <a:schemeClr val="tx1"/>
                </a:solidFill>
              </a:rPr>
              <a:t>Where specific issues are of importance to employees</a:t>
            </a:r>
          </a:p>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73</a:t>
            </a:fld>
            <a:endParaRPr lang="en-US"/>
          </a:p>
        </p:txBody>
      </p:sp>
    </p:spTree>
    <p:extLst>
      <p:ext uri="{BB962C8B-B14F-4D97-AF65-F5344CB8AC3E}">
        <p14:creationId xmlns:p14="http://schemas.microsoft.com/office/powerpoint/2010/main" val="2679072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75</a:t>
            </a:fld>
            <a:endParaRPr lang="en-US"/>
          </a:p>
        </p:txBody>
      </p:sp>
    </p:spTree>
    <p:extLst>
      <p:ext uri="{BB962C8B-B14F-4D97-AF65-F5344CB8AC3E}">
        <p14:creationId xmlns:p14="http://schemas.microsoft.com/office/powerpoint/2010/main" val="1714412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76</a:t>
            </a:fld>
            <a:endParaRPr lang="en-US"/>
          </a:p>
        </p:txBody>
      </p:sp>
    </p:spTree>
    <p:extLst>
      <p:ext uri="{BB962C8B-B14F-4D97-AF65-F5344CB8AC3E}">
        <p14:creationId xmlns:p14="http://schemas.microsoft.com/office/powerpoint/2010/main" val="4177879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77</a:t>
            </a:fld>
            <a:endParaRPr lang="en-US"/>
          </a:p>
        </p:txBody>
      </p:sp>
    </p:spTree>
    <p:extLst>
      <p:ext uri="{BB962C8B-B14F-4D97-AF65-F5344CB8AC3E}">
        <p14:creationId xmlns:p14="http://schemas.microsoft.com/office/powerpoint/2010/main" val="26186100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78</a:t>
            </a:fld>
            <a:endParaRPr lang="en-US"/>
          </a:p>
        </p:txBody>
      </p:sp>
    </p:spTree>
    <p:extLst>
      <p:ext uri="{BB962C8B-B14F-4D97-AF65-F5344CB8AC3E}">
        <p14:creationId xmlns:p14="http://schemas.microsoft.com/office/powerpoint/2010/main" val="3727465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80</a:t>
            </a:fld>
            <a:endParaRPr lang="en-US"/>
          </a:p>
        </p:txBody>
      </p:sp>
    </p:spTree>
    <p:extLst>
      <p:ext uri="{BB962C8B-B14F-4D97-AF65-F5344CB8AC3E}">
        <p14:creationId xmlns:p14="http://schemas.microsoft.com/office/powerpoint/2010/main" val="3699579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81</a:t>
            </a:fld>
            <a:endParaRPr lang="en-US"/>
          </a:p>
        </p:txBody>
      </p:sp>
    </p:spTree>
    <p:extLst>
      <p:ext uri="{BB962C8B-B14F-4D97-AF65-F5344CB8AC3E}">
        <p14:creationId xmlns:p14="http://schemas.microsoft.com/office/powerpoint/2010/main" val="85547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6</a:t>
            </a:fld>
            <a:endParaRPr lang="en-US"/>
          </a:p>
        </p:txBody>
      </p:sp>
    </p:spTree>
    <p:extLst>
      <p:ext uri="{BB962C8B-B14F-4D97-AF65-F5344CB8AC3E}">
        <p14:creationId xmlns:p14="http://schemas.microsoft.com/office/powerpoint/2010/main" val="3972910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82</a:t>
            </a:fld>
            <a:endParaRPr lang="en-US"/>
          </a:p>
        </p:txBody>
      </p:sp>
    </p:spTree>
    <p:extLst>
      <p:ext uri="{BB962C8B-B14F-4D97-AF65-F5344CB8AC3E}">
        <p14:creationId xmlns:p14="http://schemas.microsoft.com/office/powerpoint/2010/main" val="1659572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2431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8</a:t>
            </a:fld>
            <a:endParaRPr lang="en-US"/>
          </a:p>
        </p:txBody>
      </p:sp>
    </p:spTree>
    <p:extLst>
      <p:ext uri="{BB962C8B-B14F-4D97-AF65-F5344CB8AC3E}">
        <p14:creationId xmlns:p14="http://schemas.microsoft.com/office/powerpoint/2010/main" val="2474919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94E84A-7C2E-4E86-94DE-6099610890BA}" type="slidenum">
              <a:rPr lang="en-US" smtClean="0"/>
              <a:t>11</a:t>
            </a:fld>
            <a:endParaRPr lang="en-US"/>
          </a:p>
        </p:txBody>
      </p:sp>
    </p:spTree>
    <p:extLst>
      <p:ext uri="{BB962C8B-B14F-4D97-AF65-F5344CB8AC3E}">
        <p14:creationId xmlns:p14="http://schemas.microsoft.com/office/powerpoint/2010/main" val="329958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EA99F-BAE5-490D-9DA5-22A19F38B26A}" type="datetime1">
              <a:rPr lang="en-US">
                <a:solidFill>
                  <a:prstClr val="black">
                    <a:tint val="75000"/>
                  </a:prstClr>
                </a:solidFill>
              </a:rPr>
              <a:pPr>
                <a:defRPr/>
              </a:pPr>
              <a:t>7/20/2021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A965F9-4768-45F5-BC89-C2E667E83A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76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BDA838-733B-4770-8CB3-ADD2C26146C5}" type="datetime1">
              <a:rPr lang="en-US">
                <a:solidFill>
                  <a:prstClr val="black">
                    <a:tint val="75000"/>
                  </a:prstClr>
                </a:solidFill>
              </a:rPr>
              <a:pPr>
                <a:defRPr/>
              </a:pPr>
              <a:t>7/20/2021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4C6538-99A6-40A9-B72B-44FCA6E715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554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10F794-E45F-40F7-AB8A-F2AD0468859E}" type="datetime1">
              <a:rPr lang="en-US">
                <a:solidFill>
                  <a:prstClr val="black">
                    <a:tint val="75000"/>
                  </a:prstClr>
                </a:solidFill>
              </a:rPr>
              <a:pPr>
                <a:defRPr/>
              </a:pPr>
              <a:t>7/20/2021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985BC4-68F4-4AF9-BAF8-D23CBFADDE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576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405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430019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7" name="Picture 6"/>
          <p:cNvPicPr>
            <a:picLocks noChangeAspect="1"/>
          </p:cNvPicPr>
          <p:nvPr userDrawn="1"/>
        </p:nvPicPr>
        <p:blipFill>
          <a:blip r:embed="rId2"/>
          <a:stretch>
            <a:fillRect/>
          </a:stretch>
        </p:blipFill>
        <p:spPr>
          <a:xfrm>
            <a:off x="10261558" y="4355689"/>
            <a:ext cx="1884559" cy="2497394"/>
          </a:xfrm>
          <a:prstGeom prst="trapezoi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3695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093399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01871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241964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390074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85777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4760462" y="514926"/>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pic>
        <p:nvPicPr>
          <p:cNvPr id="8" name="Picture 7"/>
          <p:cNvPicPr>
            <a:picLocks noChangeAspect="1"/>
          </p:cNvPicPr>
          <p:nvPr userDrawn="1"/>
        </p:nvPicPr>
        <p:blipFill>
          <a:blip r:embed="rId2"/>
          <a:stretch>
            <a:fillRect/>
          </a:stretch>
        </p:blipFill>
        <p:spPr>
          <a:xfrm>
            <a:off x="5644858" y="2962617"/>
            <a:ext cx="902287" cy="93276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7" t="3746" r="7406" b="4564"/>
          <a:stretch/>
        </p:blipFill>
        <p:spPr>
          <a:xfrm>
            <a:off x="11099797" y="5791202"/>
            <a:ext cx="901704" cy="931199"/>
          </a:xfrm>
          <a:prstGeom prst="ellipse">
            <a:avLst/>
          </a:prstGeom>
        </p:spPr>
      </p:pic>
    </p:spTree>
    <p:extLst>
      <p:ext uri="{BB962C8B-B14F-4D97-AF65-F5344CB8AC3E}">
        <p14:creationId xmlns:p14="http://schemas.microsoft.com/office/powerpoint/2010/main" val="263685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BCBB6E-45C1-47F1-9C8A-747C8981BE22}" type="datetime1">
              <a:rPr lang="en-US">
                <a:solidFill>
                  <a:prstClr val="black">
                    <a:tint val="75000"/>
                  </a:prstClr>
                </a:solidFill>
              </a:rPr>
              <a:pPr>
                <a:defRPr/>
              </a:pPr>
              <a:t>7/20/2021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39AB06-BC32-4E96-9DC5-AEAEFDE32A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4451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21142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951762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0" name="TextBox 19"/>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2" name="TextBox 21"/>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3657278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081599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
        <p:nvSpPr>
          <p:cNvPr id="24" name="TextBox 23"/>
          <p:cNvSpPr txBox="1"/>
          <p:nvPr/>
        </p:nvSpPr>
        <p:spPr>
          <a:xfrm>
            <a:off x="541871" y="790378"/>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
        <p:nvSpPr>
          <p:cNvPr id="25" name="TextBox 24"/>
          <p:cNvSpPr txBox="1"/>
          <p:nvPr/>
        </p:nvSpPr>
        <p:spPr>
          <a:xfrm>
            <a:off x="8893011" y="2886556"/>
            <a:ext cx="609600" cy="584776"/>
          </a:xfrm>
          <a:prstGeom prst="rect">
            <a:avLst/>
          </a:prstGeom>
        </p:spPr>
        <p:txBody>
          <a:bodyPr vert="horz" lIns="68580" tIns="34290" rIns="68580" bIns="34290" rtlCol="0" anchor="ctr">
            <a:noAutofit/>
          </a:bodyPr>
          <a:lstStyle/>
          <a:p>
            <a:r>
              <a:rPr lang="en-US" sz="6000" dirty="0">
                <a:ln w="3175" cmpd="sng">
                  <a:noFill/>
                </a:ln>
                <a:solidFill>
                  <a:srgbClr val="FF0000"/>
                </a:solidFill>
                <a:latin typeface="Arial"/>
              </a:rPr>
              <a:t>”</a:t>
            </a:r>
          </a:p>
        </p:txBody>
      </p:sp>
    </p:spTree>
    <p:extLst>
      <p:ext uri="{BB962C8B-B14F-4D97-AF65-F5344CB8AC3E}">
        <p14:creationId xmlns:p14="http://schemas.microsoft.com/office/powerpoint/2010/main" val="3448191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751538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1504046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690313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291690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05205-6250-415F-A9FE-DE65122A9A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F09D6-4FA5-4032-8AD9-94B55AB054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AF8A0-9E9A-4905-9A41-A3412CF13D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B5F6A0-5973-4A45-B919-798D36C6C367}"/>
              </a:ext>
            </a:extLst>
          </p:cNvPr>
          <p:cNvSpPr>
            <a:spLocks noGrp="1"/>
          </p:cNvSpPr>
          <p:nvPr>
            <p:ph type="dt" sz="half" idx="10"/>
          </p:nvPr>
        </p:nvSpPr>
        <p:spPr/>
        <p:txBody>
          <a:bodyPr/>
          <a:lstStyle/>
          <a:p>
            <a:fld id="{A2855314-D6C6-4D4C-A08D-6A3675D229DC}" type="datetimeFigureOut">
              <a:rPr lang="en-US" smtClean="0"/>
              <a:t>7/20/2021</a:t>
            </a:fld>
            <a:endParaRPr lang="en-US"/>
          </a:p>
        </p:txBody>
      </p:sp>
      <p:sp>
        <p:nvSpPr>
          <p:cNvPr id="6" name="Footer Placeholder 5">
            <a:extLst>
              <a:ext uri="{FF2B5EF4-FFF2-40B4-BE49-F238E27FC236}">
                <a16:creationId xmlns:a16="http://schemas.microsoft.com/office/drawing/2014/main" id="{45E3D814-89A5-4364-88EF-9DA480753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11842-978C-43EC-92D3-DE51047712EA}"/>
              </a:ext>
            </a:extLst>
          </p:cNvPr>
          <p:cNvSpPr>
            <a:spLocks noGrp="1"/>
          </p:cNvSpPr>
          <p:nvPr>
            <p:ph type="sldNum" sz="quarter" idx="12"/>
          </p:nvPr>
        </p:nvSpPr>
        <p:spPr/>
        <p:txBody>
          <a:bodyPr/>
          <a:lstStyle/>
          <a:p>
            <a:fld id="{9E0750B0-3ECD-404B-8130-6C32A4A9E311}"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7C4C165A-5789-4C3D-8DC5-EA9AD6EA61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535913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FE4996E-2CDF-4EC4-9B1C-414D4E0E0F12}" type="datetime1">
              <a:rPr lang="en-US">
                <a:solidFill>
                  <a:prstClr val="black">
                    <a:tint val="75000"/>
                  </a:prstClr>
                </a:solidFill>
              </a:rPr>
              <a:pPr>
                <a:defRPr/>
              </a:pPr>
              <a:t>7/20/2021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D60C01-830E-4B55-9AF8-E6EC90ECCA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8359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AB88-3273-47AC-87E8-0832519C6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BF2AFF-F4EF-4C7C-BAB1-6A04CEE05B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5A9B0B9-FF5A-409A-AC35-50E536EFB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72D74B-9F8E-40C0-88F0-CD8D83471742}"/>
              </a:ext>
            </a:extLst>
          </p:cNvPr>
          <p:cNvSpPr>
            <a:spLocks noGrp="1"/>
          </p:cNvSpPr>
          <p:nvPr>
            <p:ph type="dt" sz="half" idx="10"/>
          </p:nvPr>
        </p:nvSpPr>
        <p:spPr/>
        <p:txBody>
          <a:bodyPr/>
          <a:lstStyle/>
          <a:p>
            <a:fld id="{A2855314-D6C6-4D4C-A08D-6A3675D229DC}" type="datetimeFigureOut">
              <a:rPr lang="en-US" smtClean="0"/>
              <a:t>7/20/2021</a:t>
            </a:fld>
            <a:endParaRPr lang="en-US"/>
          </a:p>
        </p:txBody>
      </p:sp>
      <p:sp>
        <p:nvSpPr>
          <p:cNvPr id="6" name="Footer Placeholder 5">
            <a:extLst>
              <a:ext uri="{FF2B5EF4-FFF2-40B4-BE49-F238E27FC236}">
                <a16:creationId xmlns:a16="http://schemas.microsoft.com/office/drawing/2014/main" id="{54F27E2D-2217-4BF0-ABC9-9DB664A4A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3D7E6-CF8B-4184-BA4D-956963C5FADA}"/>
              </a:ext>
            </a:extLst>
          </p:cNvPr>
          <p:cNvSpPr>
            <a:spLocks noGrp="1"/>
          </p:cNvSpPr>
          <p:nvPr>
            <p:ph type="sldNum" sz="quarter" idx="12"/>
          </p:nvPr>
        </p:nvSpPr>
        <p:spPr/>
        <p:txBody>
          <a:bodyPr/>
          <a:lstStyle/>
          <a:p>
            <a:fld id="{9E0750B0-3ECD-404B-8130-6C32A4A9E311}" type="slidenum">
              <a:rPr lang="en-US" smtClean="0"/>
              <a:t>‹#›</a:t>
            </a:fld>
            <a:endParaRPr lang="en-US"/>
          </a:p>
        </p:txBody>
      </p:sp>
      <p:pic>
        <p:nvPicPr>
          <p:cNvPr id="9" name="Picture 8">
            <a:extLst>
              <a:ext uri="{FF2B5EF4-FFF2-40B4-BE49-F238E27FC236}">
                <a16:creationId xmlns:a16="http://schemas.microsoft.com/office/drawing/2014/main" id="{F738A740-99F1-48B6-9606-DAC356D80D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28"/>
            <a:ext cx="12191999" cy="6857143"/>
          </a:xfrm>
          <a:prstGeom prst="rect">
            <a:avLst/>
          </a:prstGeom>
        </p:spPr>
      </p:pic>
    </p:spTree>
    <p:extLst>
      <p:ext uri="{BB962C8B-B14F-4D97-AF65-F5344CB8AC3E}">
        <p14:creationId xmlns:p14="http://schemas.microsoft.com/office/powerpoint/2010/main" val="134514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9A0D-F72A-4281-B8D9-79B0652E83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6FAACD-9803-46B0-A729-5486373C4B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3A7ED8-1714-4733-B9F5-AD2FD4BD7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24D34-ADA6-45A5-9584-340E4E6F0C68}"/>
              </a:ext>
            </a:extLst>
          </p:cNvPr>
          <p:cNvSpPr>
            <a:spLocks noGrp="1"/>
          </p:cNvSpPr>
          <p:nvPr>
            <p:ph type="dt" sz="half" idx="10"/>
          </p:nvPr>
        </p:nvSpPr>
        <p:spPr/>
        <p:txBody>
          <a:bodyPr/>
          <a:lstStyle/>
          <a:p>
            <a:fld id="{A2855314-D6C6-4D4C-A08D-6A3675D229DC}" type="datetimeFigureOut">
              <a:rPr lang="en-US" smtClean="0"/>
              <a:t>7/20/2021</a:t>
            </a:fld>
            <a:endParaRPr lang="en-US"/>
          </a:p>
        </p:txBody>
      </p:sp>
      <p:sp>
        <p:nvSpPr>
          <p:cNvPr id="6" name="Footer Placeholder 5">
            <a:extLst>
              <a:ext uri="{FF2B5EF4-FFF2-40B4-BE49-F238E27FC236}">
                <a16:creationId xmlns:a16="http://schemas.microsoft.com/office/drawing/2014/main" id="{C6447FF8-1E52-4809-A759-499F5067E1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BA9E5-6599-4443-A4A5-C3557ADB878D}"/>
              </a:ext>
            </a:extLst>
          </p:cNvPr>
          <p:cNvSpPr>
            <a:spLocks noGrp="1"/>
          </p:cNvSpPr>
          <p:nvPr>
            <p:ph type="sldNum" sz="quarter" idx="12"/>
          </p:nvPr>
        </p:nvSpPr>
        <p:spPr/>
        <p:txBody>
          <a:bodyPr/>
          <a:lstStyle/>
          <a:p>
            <a:fld id="{9E0750B0-3ECD-404B-8130-6C32A4A9E311}" type="slidenum">
              <a:rPr lang="en-US" smtClean="0"/>
              <a:t>‹#›</a:t>
            </a:fld>
            <a:endParaRPr lang="en-US"/>
          </a:p>
        </p:txBody>
      </p:sp>
      <p:pic>
        <p:nvPicPr>
          <p:cNvPr id="9" name="Picture 8">
            <a:extLst>
              <a:ext uri="{FF2B5EF4-FFF2-40B4-BE49-F238E27FC236}">
                <a16:creationId xmlns:a16="http://schemas.microsoft.com/office/drawing/2014/main" id="{1E57E10D-2F00-463A-A36E-275CC2E658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28"/>
            <a:ext cx="12191999" cy="6857143"/>
          </a:xfrm>
          <a:prstGeom prst="rect">
            <a:avLst/>
          </a:prstGeom>
        </p:spPr>
      </p:pic>
    </p:spTree>
    <p:extLst>
      <p:ext uri="{BB962C8B-B14F-4D97-AF65-F5344CB8AC3E}">
        <p14:creationId xmlns:p14="http://schemas.microsoft.com/office/powerpoint/2010/main" val="267838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F541-54F9-493A-9E37-68DA6A4DB5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A75210-FCBE-427C-8C16-3AFA827B2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19879D-BEBD-49C7-BE84-82DC44DC0000}"/>
              </a:ext>
            </a:extLst>
          </p:cNvPr>
          <p:cNvSpPr>
            <a:spLocks noGrp="1"/>
          </p:cNvSpPr>
          <p:nvPr>
            <p:ph type="dt" sz="half" idx="10"/>
          </p:nvPr>
        </p:nvSpPr>
        <p:spPr/>
        <p:txBody>
          <a:bodyPr/>
          <a:lstStyle/>
          <a:p>
            <a:fld id="{A2855314-D6C6-4D4C-A08D-6A3675D229DC}" type="datetimeFigureOut">
              <a:rPr lang="en-US" smtClean="0"/>
              <a:t>7/20/2021</a:t>
            </a:fld>
            <a:endParaRPr lang="en-US"/>
          </a:p>
        </p:txBody>
      </p:sp>
      <p:sp>
        <p:nvSpPr>
          <p:cNvPr id="5" name="Footer Placeholder 4">
            <a:extLst>
              <a:ext uri="{FF2B5EF4-FFF2-40B4-BE49-F238E27FC236}">
                <a16:creationId xmlns:a16="http://schemas.microsoft.com/office/drawing/2014/main" id="{1FAE4C94-CD02-43AA-9835-2698EDF9D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211B2-251D-49C6-9C95-AE106829F33C}"/>
              </a:ext>
            </a:extLst>
          </p:cNvPr>
          <p:cNvSpPr>
            <a:spLocks noGrp="1"/>
          </p:cNvSpPr>
          <p:nvPr>
            <p:ph type="sldNum" sz="quarter" idx="12"/>
          </p:nvPr>
        </p:nvSpPr>
        <p:spPr/>
        <p:txBody>
          <a:bodyPr/>
          <a:lstStyle/>
          <a:p>
            <a:fld id="{9E0750B0-3ECD-404B-8130-6C32A4A9E311}" type="slidenum">
              <a:rPr lang="en-US" smtClean="0"/>
              <a:t>‹#›</a:t>
            </a:fld>
            <a:endParaRPr lang="en-US"/>
          </a:p>
        </p:txBody>
      </p:sp>
      <p:pic>
        <p:nvPicPr>
          <p:cNvPr id="12" name="Picture 11">
            <a:extLst>
              <a:ext uri="{FF2B5EF4-FFF2-40B4-BE49-F238E27FC236}">
                <a16:creationId xmlns:a16="http://schemas.microsoft.com/office/drawing/2014/main" id="{FED3E4CE-75EA-45B4-8609-0CE5770E1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57"/>
            <a:ext cx="12191999" cy="6857143"/>
          </a:xfrm>
          <a:prstGeom prst="rect">
            <a:avLst/>
          </a:prstGeom>
        </p:spPr>
      </p:pic>
      <p:grpSp>
        <p:nvGrpSpPr>
          <p:cNvPr id="10" name="Group 9">
            <a:extLst>
              <a:ext uri="{FF2B5EF4-FFF2-40B4-BE49-F238E27FC236}">
                <a16:creationId xmlns:a16="http://schemas.microsoft.com/office/drawing/2014/main" id="{5304CB04-7070-4A46-8CE1-39095CA9B1AD}"/>
              </a:ext>
            </a:extLst>
          </p:cNvPr>
          <p:cNvGrpSpPr/>
          <p:nvPr userDrawn="1"/>
        </p:nvGrpSpPr>
        <p:grpSpPr>
          <a:xfrm>
            <a:off x="10605442" y="23475"/>
            <a:ext cx="1565295" cy="1565295"/>
            <a:chOff x="9245600" y="0"/>
            <a:chExt cx="2873279" cy="2873279"/>
          </a:xfrm>
        </p:grpSpPr>
        <p:sp>
          <p:nvSpPr>
            <p:cNvPr id="11" name="Oval 10">
              <a:extLst>
                <a:ext uri="{FF2B5EF4-FFF2-40B4-BE49-F238E27FC236}">
                  <a16:creationId xmlns:a16="http://schemas.microsoft.com/office/drawing/2014/main" id="{F335689F-3979-C243-8791-2925DA34A115}"/>
                </a:ext>
              </a:extLst>
            </p:cNvPr>
            <p:cNvSpPr/>
            <p:nvPr/>
          </p:nvSpPr>
          <p:spPr>
            <a:xfrm>
              <a:off x="9245600" y="0"/>
              <a:ext cx="2873279" cy="2873279"/>
            </a:xfrm>
            <a:prstGeom prst="ellipse">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8D5A5837-AF9F-434C-8618-3AA046B5A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7041" y="17511"/>
              <a:ext cx="2786393" cy="2804969"/>
            </a:xfrm>
            <a:prstGeom prst="rect">
              <a:avLst/>
            </a:prstGeom>
          </p:spPr>
        </p:pic>
      </p:grpSp>
    </p:spTree>
    <p:extLst>
      <p:ext uri="{BB962C8B-B14F-4D97-AF65-F5344CB8AC3E}">
        <p14:creationId xmlns:p14="http://schemas.microsoft.com/office/powerpoint/2010/main" val="1819477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BCE52D3-CD58-D44E-8CF9-EFBD0F8D2C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A45310-F109-F047-9A55-D3BFAF27A00A}"/>
              </a:ext>
            </a:extLst>
          </p:cNvPr>
          <p:cNvSpPr>
            <a:spLocks noGrp="1"/>
          </p:cNvSpPr>
          <p:nvPr>
            <p:ph type="title"/>
          </p:nvPr>
        </p:nvSpPr>
        <p:spPr>
          <a:xfrm>
            <a:off x="3336010" y="681037"/>
            <a:ext cx="8824993" cy="1325563"/>
          </a:xfrm>
        </p:spPr>
        <p:txBody>
          <a:bodyPr/>
          <a:lstStyle>
            <a:lvl1pPr>
              <a:defRPr b="1">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02F8AB0-281D-8648-AFF4-1F84CE020E42}"/>
              </a:ext>
            </a:extLst>
          </p:cNvPr>
          <p:cNvSpPr>
            <a:spLocks noGrp="1"/>
          </p:cNvSpPr>
          <p:nvPr>
            <p:ph idx="1"/>
          </p:nvPr>
        </p:nvSpPr>
        <p:spPr>
          <a:xfrm>
            <a:off x="4169044" y="2231755"/>
            <a:ext cx="7184756" cy="3945207"/>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6867A-D5BB-3C47-8035-44EE579C8E40}"/>
              </a:ext>
            </a:extLst>
          </p:cNvPr>
          <p:cNvSpPr>
            <a:spLocks noGrp="1"/>
          </p:cNvSpPr>
          <p:nvPr>
            <p:ph type="dt" sz="half" idx="10"/>
          </p:nvPr>
        </p:nvSpPr>
        <p:spPr/>
        <p:txBody>
          <a:bodyPr/>
          <a:lstStyle/>
          <a:p>
            <a:fld id="{CB33447E-D03E-1F49-88E7-52AC5BBCE861}" type="datetimeFigureOut">
              <a:rPr lang="en-US" smtClean="0"/>
              <a:t>7/20/2021</a:t>
            </a:fld>
            <a:endParaRPr lang="en-US"/>
          </a:p>
        </p:txBody>
      </p:sp>
      <p:sp>
        <p:nvSpPr>
          <p:cNvPr id="5" name="Footer Placeholder 4">
            <a:extLst>
              <a:ext uri="{FF2B5EF4-FFF2-40B4-BE49-F238E27FC236}">
                <a16:creationId xmlns:a16="http://schemas.microsoft.com/office/drawing/2014/main" id="{FA262D90-7D00-324D-AF6B-8FB95AFC36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64CA4-EDE9-F84A-BBB0-74DCBC6EED90}"/>
              </a:ext>
            </a:extLst>
          </p:cNvPr>
          <p:cNvSpPr>
            <a:spLocks noGrp="1"/>
          </p:cNvSpPr>
          <p:nvPr>
            <p:ph type="sldNum" sz="quarter" idx="12"/>
          </p:nvPr>
        </p:nvSpPr>
        <p:spPr/>
        <p:txBody>
          <a:bodyPr/>
          <a:lstStyle/>
          <a:p>
            <a:fld id="{0A8B34E1-24F8-814B-9BC1-C948B9C44D94}" type="slidenum">
              <a:rPr lang="en-US" smtClean="0"/>
              <a:t>‹#›</a:t>
            </a:fld>
            <a:endParaRPr lang="en-US"/>
          </a:p>
        </p:txBody>
      </p:sp>
    </p:spTree>
    <p:extLst>
      <p:ext uri="{BB962C8B-B14F-4D97-AF65-F5344CB8AC3E}">
        <p14:creationId xmlns:p14="http://schemas.microsoft.com/office/powerpoint/2010/main" val="19828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34967EF-6A95-4EB4-829D-E5B72D1C3661}" type="datetime1">
              <a:rPr lang="en-US">
                <a:solidFill>
                  <a:prstClr val="black">
                    <a:tint val="75000"/>
                  </a:prstClr>
                </a:solidFill>
              </a:rPr>
              <a:pPr>
                <a:defRPr/>
              </a:pPr>
              <a:t>7/20/2021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6D6D52-623E-4DC4-BEE7-9AA2D0D35E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927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AAE30C7-2476-43AF-ADA6-95768783B6AA}" type="datetime1">
              <a:rPr lang="en-US">
                <a:solidFill>
                  <a:prstClr val="black">
                    <a:tint val="75000"/>
                  </a:prstClr>
                </a:solidFill>
              </a:rPr>
              <a:pPr>
                <a:defRPr/>
              </a:pPr>
              <a:t>7/20/2021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5EAA55B-40EF-4725-B935-1BE195500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664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34B8F80-0A52-42AB-AEF2-E45429FB97D3}" type="datetime1">
              <a:rPr lang="en-US">
                <a:solidFill>
                  <a:prstClr val="black">
                    <a:tint val="75000"/>
                  </a:prstClr>
                </a:solidFill>
              </a:rPr>
              <a:pPr>
                <a:defRPr/>
              </a:pPr>
              <a:t>7/20/2021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D9505F-8051-42A6-A8EE-5DA6DD4B0D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416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50E70C-CA38-4516-85D0-6769DBAB11D6}" type="datetime1">
              <a:rPr lang="en-US">
                <a:solidFill>
                  <a:prstClr val="black">
                    <a:tint val="75000"/>
                  </a:prstClr>
                </a:solidFill>
              </a:rPr>
              <a:pPr>
                <a:defRPr/>
              </a:pPr>
              <a:t>7/20/2021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836ADC6-6C62-4A71-A3EE-01F2793149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73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68E8B45-6914-4B4E-9929-CA66BA5D9E85}" type="datetime1">
              <a:rPr lang="en-US">
                <a:solidFill>
                  <a:prstClr val="black">
                    <a:tint val="75000"/>
                  </a:prstClr>
                </a:solidFill>
              </a:rPr>
              <a:pPr>
                <a:defRPr/>
              </a:pPr>
              <a:t>7/20/2021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267C5-8A41-46BF-90FB-66551EB97F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507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47B877-1F30-4F7E-AC20-74EB2EA0DD19}" type="datetime1">
              <a:rPr lang="en-US">
                <a:solidFill>
                  <a:prstClr val="black">
                    <a:tint val="75000"/>
                  </a:prstClr>
                </a:solidFill>
              </a:rPr>
              <a:pPr>
                <a:defRPr/>
              </a:pPr>
              <a:t>7/20/2021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9FEE768-DE9E-41A1-9148-CE72E1F58F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518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74396F69-63D1-435F-8C75-256D5ED33DE6}" type="datetime1">
              <a:rPr lang="en-US">
                <a:solidFill>
                  <a:prstClr val="black">
                    <a:tint val="75000"/>
                  </a:prstClr>
                </a:solidFill>
                <a:latin typeface="Arial" panose="020B0604020202020204" pitchFamily="34" charset="0"/>
              </a:rPr>
              <a:pPr eaLnBrk="0" fontAlgn="base" hangingPunct="0">
                <a:spcBef>
                  <a:spcPct val="0"/>
                </a:spcBef>
                <a:spcAft>
                  <a:spcPct val="0"/>
                </a:spcAft>
                <a:defRPr/>
              </a:pPr>
              <a:t>7/20/2021</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3B48569-B299-4F36-BC92-0DA37976ABCE}" type="slidenum">
              <a:rPr lang="en-US">
                <a:solidFill>
                  <a:prstClr val="black">
                    <a:tint val="75000"/>
                  </a:prstClr>
                </a:solidFill>
                <a:latin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1514755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dirty="0"/>
              <a:t>Master Title</a:t>
            </a:r>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4"/>
            <a:ext cx="911939"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8A87A34-81AB-432B-8DAE-1953F412C126}" type="datetimeFigureOut">
              <a:rPr lang="en-US" smtClean="0">
                <a:solidFill>
                  <a:prstClr val="white">
                    <a:tint val="75000"/>
                  </a:prstClr>
                </a:solidFill>
              </a:rPr>
              <a:pPr/>
              <a:t>7/20/2021</a:t>
            </a:fld>
            <a:endParaRPr lang="en-US" dirty="0">
              <a:solidFill>
                <a:prstClr val="white">
                  <a:tint val="75000"/>
                </a:prstClr>
              </a:solidFill>
            </a:endParaRPr>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590664" y="6041364"/>
            <a:ext cx="683339" cy="365125"/>
          </a:xfrm>
          <a:prstGeom prst="rect">
            <a:avLst/>
          </a:prstGeom>
        </p:spPr>
        <p:txBody>
          <a:bodyPr vert="horz" lIns="91440" tIns="45720" rIns="91440" bIns="45720" rtlCol="0" anchor="ctr"/>
          <a:lstStyle>
            <a:lvl1pPr algn="r">
              <a:defRPr sz="675">
                <a:solidFill>
                  <a:schemeClr val="accent1"/>
                </a:solidFill>
              </a:defRPr>
            </a:lvl1pPr>
          </a:lstStyle>
          <a:p>
            <a:fld id="{6D22F896-40B5-4ADD-8801-0D06FADFA095}" type="slidenum">
              <a:rPr lang="en-US" smtClean="0">
                <a:solidFill>
                  <a:srgbClr val="FF0000"/>
                </a:solidFill>
              </a:rPr>
              <a:pPr/>
              <a:t>‹#›</a:t>
            </a:fld>
            <a:endParaRPr lang="en-US" dirty="0">
              <a:solidFill>
                <a:srgbClr val="FF0000"/>
              </a:solidFill>
            </a:endParaRPr>
          </a:p>
        </p:txBody>
      </p:sp>
    </p:spTree>
    <p:extLst>
      <p:ext uri="{BB962C8B-B14F-4D97-AF65-F5344CB8AC3E}">
        <p14:creationId xmlns:p14="http://schemas.microsoft.com/office/powerpoint/2010/main" val="3791886985"/>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txStyles>
    <p:titleStyle>
      <a:lvl1pPr algn="l" defTabSz="342900" rtl="0" eaLnBrk="1" latinLnBrk="0" hangingPunct="1">
        <a:spcBef>
          <a:spcPct val="0"/>
        </a:spcBef>
        <a:buNone/>
        <a:defRPr sz="270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rgbClr val="FFFF00"/>
        </a:buClr>
        <a:buSzPct val="80000"/>
        <a:buFont typeface="Wingdings 3" charset="2"/>
        <a:buChar char=""/>
        <a:defRPr sz="1350" kern="1200">
          <a:solidFill>
            <a:schemeClr val="tx1"/>
          </a:solidFill>
          <a:latin typeface="+mn-lt"/>
          <a:ea typeface="+mn-ea"/>
          <a:cs typeface="+mn-cs"/>
        </a:defRPr>
      </a:lvl1pPr>
      <a:lvl2pPr marL="557213" indent="-214313" algn="l" defTabSz="342900" rtl="0" eaLnBrk="1" latinLnBrk="0" hangingPunct="1">
        <a:spcBef>
          <a:spcPts val="750"/>
        </a:spcBef>
        <a:spcAft>
          <a:spcPts val="0"/>
        </a:spcAft>
        <a:buClr>
          <a:srgbClr val="FFFF00"/>
        </a:buClr>
        <a:buSzPct val="80000"/>
        <a:buFont typeface="Wingdings 3" charset="2"/>
        <a:buChar char=""/>
        <a:defRPr sz="1200" kern="1200">
          <a:solidFill>
            <a:srgbClr val="FFFF00"/>
          </a:solidFill>
          <a:latin typeface="+mn-lt"/>
          <a:ea typeface="+mn-ea"/>
          <a:cs typeface="+mn-cs"/>
        </a:defRPr>
      </a:lvl2pPr>
      <a:lvl3pPr marL="857250" indent="-171450" algn="l" defTabSz="342900" rtl="0" eaLnBrk="1" latinLnBrk="0" hangingPunct="1">
        <a:spcBef>
          <a:spcPts val="750"/>
        </a:spcBef>
        <a:spcAft>
          <a:spcPts val="0"/>
        </a:spcAft>
        <a:buClr>
          <a:srgbClr val="FFFF00"/>
        </a:buClr>
        <a:buSzPct val="80000"/>
        <a:buFont typeface="Wingdings 3" charset="2"/>
        <a:buChar char=""/>
        <a:defRPr sz="1050" kern="1200">
          <a:solidFill>
            <a:srgbClr val="FFFF00"/>
          </a:solidFill>
          <a:latin typeface="+mn-lt"/>
          <a:ea typeface="+mn-ea"/>
          <a:cs typeface="+mn-cs"/>
        </a:defRPr>
      </a:lvl3pPr>
      <a:lvl4pPr marL="12001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4pPr>
      <a:lvl5pPr marL="1543050" indent="-171450" algn="l" defTabSz="342900" rtl="0" eaLnBrk="1" latinLnBrk="0" hangingPunct="1">
        <a:spcBef>
          <a:spcPts val="750"/>
        </a:spcBef>
        <a:spcAft>
          <a:spcPts val="0"/>
        </a:spcAft>
        <a:buClr>
          <a:srgbClr val="FFFF00"/>
        </a:buClr>
        <a:buSzPct val="80000"/>
        <a:buFont typeface="Wingdings 3" charset="2"/>
        <a:buChar char=""/>
        <a:defRPr sz="900" kern="1200">
          <a:solidFill>
            <a:srgbClr val="FFFF00"/>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0E362-E04E-4560-BBD7-CFABFB016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78177C-FCD9-4458-8D25-E497C895B7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D23FD-E4A1-4A66-B075-FDA6145FDD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55314-D6C6-4D4C-A08D-6A3675D229DC}" type="datetimeFigureOut">
              <a:rPr lang="en-US" smtClean="0"/>
              <a:t>7/20/2021</a:t>
            </a:fld>
            <a:endParaRPr lang="en-US"/>
          </a:p>
        </p:txBody>
      </p:sp>
      <p:sp>
        <p:nvSpPr>
          <p:cNvPr id="5" name="Footer Placeholder 4">
            <a:extLst>
              <a:ext uri="{FF2B5EF4-FFF2-40B4-BE49-F238E27FC236}">
                <a16:creationId xmlns:a16="http://schemas.microsoft.com/office/drawing/2014/main" id="{D9D3C256-90EB-495E-ADAF-ABED5E3796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9738C-B5E4-4CB1-97A4-D308343A4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750B0-3ECD-404B-8130-6C32A4A9E311}" type="slidenum">
              <a:rPr lang="en-US" smtClean="0"/>
              <a:t>‹#›</a:t>
            </a:fld>
            <a:endParaRPr lang="en-US"/>
          </a:p>
        </p:txBody>
      </p:sp>
    </p:spTree>
    <p:extLst>
      <p:ext uri="{BB962C8B-B14F-4D97-AF65-F5344CB8AC3E}">
        <p14:creationId xmlns:p14="http://schemas.microsoft.com/office/powerpoint/2010/main" val="488277998"/>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56" r:id="rId3"/>
    <p:sldLayoutId id="214748364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0457AF-89AB-D545-B377-290D44467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71948B-BDFA-5B46-BCC3-426739B0C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2D143-CCC3-8541-A74C-3A0A874EE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3447E-D03E-1F49-88E7-52AC5BBCE861}" type="datetimeFigureOut">
              <a:rPr lang="en-US" smtClean="0"/>
              <a:t>7/20/2021</a:t>
            </a:fld>
            <a:endParaRPr lang="en-US"/>
          </a:p>
        </p:txBody>
      </p:sp>
      <p:sp>
        <p:nvSpPr>
          <p:cNvPr id="5" name="Footer Placeholder 4">
            <a:extLst>
              <a:ext uri="{FF2B5EF4-FFF2-40B4-BE49-F238E27FC236}">
                <a16:creationId xmlns:a16="http://schemas.microsoft.com/office/drawing/2014/main" id="{C6D2ED9B-99EC-5646-9B09-416236B17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562E3D-DDCF-F140-9287-D1FC4D2DC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B34E1-24F8-814B-9BC1-C948B9C44D94}" type="slidenum">
              <a:rPr lang="en-US" smtClean="0"/>
              <a:t>‹#›</a:t>
            </a:fld>
            <a:endParaRPr lang="en-US"/>
          </a:p>
        </p:txBody>
      </p:sp>
    </p:spTree>
    <p:extLst>
      <p:ext uri="{BB962C8B-B14F-4D97-AF65-F5344CB8AC3E}">
        <p14:creationId xmlns:p14="http://schemas.microsoft.com/office/powerpoint/2010/main" val="2314522126"/>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31.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2.xml"/><Relationship Id="rId1" Type="http://schemas.openxmlformats.org/officeDocument/2006/relationships/tags" Target="../tags/tag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2.xml"/><Relationship Id="rId1" Type="http://schemas.openxmlformats.org/officeDocument/2006/relationships/tags" Target="../tags/tag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1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1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7.xml"/><Relationship Id="rId7" Type="http://schemas.openxmlformats.org/officeDocument/2006/relationships/image" Target="../media/image34.jpeg"/><Relationship Id="rId2" Type="http://schemas.openxmlformats.org/officeDocument/2006/relationships/slideLayout" Target="../slideLayouts/slideLayout33.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3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2.xml"/><Relationship Id="rId1" Type="http://schemas.openxmlformats.org/officeDocument/2006/relationships/tags" Target="../tags/tag19.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2.xml"/><Relationship Id="rId1" Type="http://schemas.openxmlformats.org/officeDocument/2006/relationships/tags" Target="../tags/tag2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2.xml"/><Relationship Id="rId1" Type="http://schemas.openxmlformats.org/officeDocument/2006/relationships/tags" Target="../tags/tag22.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tags" Target="../tags/tag23.xml"/><Relationship Id="rId5" Type="http://schemas.openxmlformats.org/officeDocument/2006/relationships/image" Target="../media/image40.JP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2.xml"/><Relationship Id="rId1" Type="http://schemas.openxmlformats.org/officeDocument/2006/relationships/tags" Target="../tags/tag24.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0.xml"/><Relationship Id="rId1" Type="http://schemas.openxmlformats.org/officeDocument/2006/relationships/tags" Target="../tags/tag25.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0.xml"/><Relationship Id="rId1" Type="http://schemas.openxmlformats.org/officeDocument/2006/relationships/tags" Target="../tags/tag26.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slideLayout" Target="../slideLayouts/slideLayout30.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2.xml"/><Relationship Id="rId1" Type="http://schemas.openxmlformats.org/officeDocument/2006/relationships/tags" Target="../tags/tag28.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2.xml"/><Relationship Id="rId1" Type="http://schemas.openxmlformats.org/officeDocument/2006/relationships/tags" Target="../tags/tag29.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2.xml"/><Relationship Id="rId1" Type="http://schemas.openxmlformats.org/officeDocument/2006/relationships/tags" Target="../tags/tag30.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0.xml"/><Relationship Id="rId1" Type="http://schemas.openxmlformats.org/officeDocument/2006/relationships/tags" Target="../tags/tag31.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ags" Target="../tags/tag3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xml"/><Relationship Id="rId1" Type="http://schemas.openxmlformats.org/officeDocument/2006/relationships/tags" Target="../tags/tag34.xml"/><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35.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9.svg"/><Relationship Id="rId2" Type="http://schemas.openxmlformats.org/officeDocument/2006/relationships/slideLayout" Target="../slideLayouts/slideLayout30.xml"/><Relationship Id="rId1" Type="http://schemas.openxmlformats.org/officeDocument/2006/relationships/tags" Target="../tags/tag36.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5.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2.xml"/><Relationship Id="rId1" Type="http://schemas.openxmlformats.org/officeDocument/2006/relationships/tags" Target="../tags/tag3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2.xml"/><Relationship Id="rId1" Type="http://schemas.openxmlformats.org/officeDocument/2006/relationships/tags" Target="../tags/tag38.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39.xml"/><Relationship Id="rId4" Type="http://schemas.openxmlformats.org/officeDocument/2006/relationships/image" Target="../media/image62.JP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tags" Target="../tags/tag45.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2.xml"/><Relationship Id="rId1" Type="http://schemas.openxmlformats.org/officeDocument/2006/relationships/tags" Target="../tags/tag46.xml"/><Relationship Id="rId5" Type="http://schemas.openxmlformats.org/officeDocument/2006/relationships/image" Target="../media/image65.sv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2.xml"/><Relationship Id="rId1" Type="http://schemas.openxmlformats.org/officeDocument/2006/relationships/tags" Target="../tags/tag47.xml"/><Relationship Id="rId5" Type="http://schemas.openxmlformats.org/officeDocument/2006/relationships/image" Target="../media/image67.sv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2.xml"/><Relationship Id="rId1" Type="http://schemas.openxmlformats.org/officeDocument/2006/relationships/tags" Target="../tags/tag48.xml"/><Relationship Id="rId5" Type="http://schemas.openxmlformats.org/officeDocument/2006/relationships/image" Target="../media/image69.sv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9.xml"/><Relationship Id="rId1" Type="http://schemas.openxmlformats.org/officeDocument/2006/relationships/tags" Target="../tags/tag49.xml"/><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5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5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5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9.xml"/><Relationship Id="rId1" Type="http://schemas.openxmlformats.org/officeDocument/2006/relationships/tags" Target="../tags/tag53.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2.xml"/><Relationship Id="rId1" Type="http://schemas.openxmlformats.org/officeDocument/2006/relationships/tags" Target="../tags/tag54.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2.xml"/><Relationship Id="rId1" Type="http://schemas.openxmlformats.org/officeDocument/2006/relationships/tags" Target="../tags/tag5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notesSlide" Target="../notesSlides/notesSlide6.xml"/><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slideLayout" Target="../slideLayouts/slideLayout32.xml"/><Relationship Id="rId1" Type="http://schemas.openxmlformats.org/officeDocument/2006/relationships/tags" Target="../tags/tag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2.xml"/><Relationship Id="rId1" Type="http://schemas.openxmlformats.org/officeDocument/2006/relationships/tags" Target="../tags/tag56.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9.xml"/><Relationship Id="rId1" Type="http://schemas.openxmlformats.org/officeDocument/2006/relationships/tags" Target="../tags/tag57.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0.xml"/><Relationship Id="rId1" Type="http://schemas.openxmlformats.org/officeDocument/2006/relationships/tags" Target="../tags/tag58.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0.xml"/><Relationship Id="rId1" Type="http://schemas.openxmlformats.org/officeDocument/2006/relationships/tags" Target="../tags/tag59.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30.xml"/><Relationship Id="rId1" Type="http://schemas.openxmlformats.org/officeDocument/2006/relationships/tags" Target="../tags/tag60.xml"/><Relationship Id="rId4" Type="http://schemas.openxmlformats.org/officeDocument/2006/relationships/image" Target="../media/image81.sv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30.xml"/><Relationship Id="rId1" Type="http://schemas.openxmlformats.org/officeDocument/2006/relationships/tags" Target="../tags/tag6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9.xml"/><Relationship Id="rId1" Type="http://schemas.openxmlformats.org/officeDocument/2006/relationships/tags" Target="../tags/tag62.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2.xml"/><Relationship Id="rId1" Type="http://schemas.openxmlformats.org/officeDocument/2006/relationships/tags" Target="../tags/tag63.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2.xml"/><Relationship Id="rId1" Type="http://schemas.openxmlformats.org/officeDocument/2006/relationships/tags" Target="../tags/tag64.xml"/><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2.xml"/><Relationship Id="rId1" Type="http://schemas.openxmlformats.org/officeDocument/2006/relationships/tags" Target="../tags/tag65.xml"/><Relationship Id="rId5" Type="http://schemas.openxmlformats.org/officeDocument/2006/relationships/image" Target="../media/image87.JP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33.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26.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2.xml"/><Relationship Id="rId1" Type="http://schemas.openxmlformats.org/officeDocument/2006/relationships/tags" Target="../tags/tag66.xml"/><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2.xml"/><Relationship Id="rId1" Type="http://schemas.openxmlformats.org/officeDocument/2006/relationships/tags" Target="../tags/tag67.xml"/><Relationship Id="rId4" Type="http://schemas.openxmlformats.org/officeDocument/2006/relationships/image" Target="../media/image89.JP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2.xml"/><Relationship Id="rId1" Type="http://schemas.openxmlformats.org/officeDocument/2006/relationships/tags" Target="../tags/tag68.xml"/><Relationship Id="rId5" Type="http://schemas.openxmlformats.org/officeDocument/2006/relationships/image" Target="../media/image91.jpe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2.xml"/><Relationship Id="rId1" Type="http://schemas.openxmlformats.org/officeDocument/2006/relationships/tags" Target="../tags/tag69.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30.xml"/><Relationship Id="rId1" Type="http://schemas.openxmlformats.org/officeDocument/2006/relationships/tags" Target="../tags/tag7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2.xml"/><Relationship Id="rId1" Type="http://schemas.openxmlformats.org/officeDocument/2006/relationships/tags" Target="../tags/tag71.xml"/><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2.xml"/><Relationship Id="rId1" Type="http://schemas.openxmlformats.org/officeDocument/2006/relationships/tags" Target="../tags/tag72.xml"/><Relationship Id="rId4" Type="http://schemas.openxmlformats.org/officeDocument/2006/relationships/image" Target="../media/image95.JP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2.xml"/><Relationship Id="rId1" Type="http://schemas.openxmlformats.org/officeDocument/2006/relationships/tags" Target="../tags/tag73.xml"/><Relationship Id="rId4" Type="http://schemas.openxmlformats.org/officeDocument/2006/relationships/image" Target="../media/image96.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xml"/><Relationship Id="rId1" Type="http://schemas.openxmlformats.org/officeDocument/2006/relationships/tags" Target="../tags/tag74.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1.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9.xml"/><Relationship Id="rId1" Type="http://schemas.openxmlformats.org/officeDocument/2006/relationships/tags" Target="../tags/tag75.xml"/><Relationship Id="rId4" Type="http://schemas.openxmlformats.org/officeDocument/2006/relationships/image" Target="../media/image98.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2.xml"/><Relationship Id="rId1" Type="http://schemas.openxmlformats.org/officeDocument/2006/relationships/tags" Target="../tags/tag76.xml"/><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2.xml"/><Relationship Id="rId1" Type="http://schemas.openxmlformats.org/officeDocument/2006/relationships/tags" Target="../tags/tag77.xml"/><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1.jpe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ags" Target="../tags/tag7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EDF8B6-D704-A240-B17E-07A84C7E7610}"/>
              </a:ext>
            </a:extLst>
          </p:cNvPr>
          <p:cNvSpPr/>
          <p:nvPr/>
        </p:nvSpPr>
        <p:spPr>
          <a:xfrm>
            <a:off x="2453307" y="1551973"/>
            <a:ext cx="7285383" cy="914400"/>
          </a:xfrm>
          <a:prstGeom prst="rect">
            <a:avLst/>
          </a:prstGeom>
          <a:solidFill>
            <a:srgbClr val="1E3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CE2EC-F8C9-0344-AC71-08782768416F}"/>
              </a:ext>
            </a:extLst>
          </p:cNvPr>
          <p:cNvSpPr>
            <a:spLocks noGrp="1"/>
          </p:cNvSpPr>
          <p:nvPr>
            <p:ph type="ctrTitle"/>
          </p:nvPr>
        </p:nvSpPr>
        <p:spPr>
          <a:xfrm>
            <a:off x="2150165" y="1212574"/>
            <a:ext cx="7891669" cy="1232453"/>
          </a:xfrm>
        </p:spPr>
        <p:txBody>
          <a:bodyPr>
            <a:normAutofit/>
          </a:bodyPr>
          <a:lstStyle/>
          <a:p>
            <a:r>
              <a:rPr lang="en-US" sz="54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Organizing for Power</a:t>
            </a:r>
          </a:p>
        </p:txBody>
      </p:sp>
      <p:sp>
        <p:nvSpPr>
          <p:cNvPr id="3" name="Subtitle 2">
            <a:extLst>
              <a:ext uri="{FF2B5EF4-FFF2-40B4-BE49-F238E27FC236}">
                <a16:creationId xmlns:a16="http://schemas.microsoft.com/office/drawing/2014/main" id="{90C1041A-2273-2848-B00B-46E21B8753B3}"/>
              </a:ext>
            </a:extLst>
          </p:cNvPr>
          <p:cNvSpPr>
            <a:spLocks noGrp="1"/>
          </p:cNvSpPr>
          <p:nvPr>
            <p:ph type="subTitle" idx="1"/>
          </p:nvPr>
        </p:nvSpPr>
        <p:spPr>
          <a:xfrm>
            <a:off x="1523999" y="2362578"/>
            <a:ext cx="9144000" cy="3720168"/>
          </a:xfrm>
        </p:spPr>
        <p:txBody>
          <a:bodyPr>
            <a:normAutofit/>
          </a:bodyPr>
          <a:lstStyle/>
          <a:p>
            <a:r>
              <a:rPr lang="en-US" sz="19900">
                <a:solidFill>
                  <a:srgbClr val="FCB524"/>
                </a:solidFill>
                <a:latin typeface="Gill Sans Ultra Bold" panose="020B0A02020104020203" pitchFamily="34" charset="77"/>
                <a:cs typeface="Broadway" panose="020F0502020204030204" pitchFamily="34" charset="0"/>
              </a:rPr>
              <a:t>NOW</a:t>
            </a:r>
          </a:p>
        </p:txBody>
      </p:sp>
      <p:cxnSp>
        <p:nvCxnSpPr>
          <p:cNvPr id="7" name="Straight Connector 6">
            <a:extLst>
              <a:ext uri="{FF2B5EF4-FFF2-40B4-BE49-F238E27FC236}">
                <a16:creationId xmlns:a16="http://schemas.microsoft.com/office/drawing/2014/main" id="{663274EF-EF18-3B46-B6D0-05D6F718347D}"/>
              </a:ext>
            </a:extLst>
          </p:cNvPr>
          <p:cNvCxnSpPr>
            <a:cxnSpLocks/>
          </p:cNvCxnSpPr>
          <p:nvPr/>
        </p:nvCxnSpPr>
        <p:spPr>
          <a:xfrm>
            <a:off x="2474843" y="2534479"/>
            <a:ext cx="7285383" cy="0"/>
          </a:xfrm>
          <a:prstGeom prst="line">
            <a:avLst/>
          </a:prstGeom>
          <a:ln w="73025">
            <a:solidFill>
              <a:srgbClr val="1E36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06CF93-965F-1143-A8AB-55653B84E22C}"/>
              </a:ext>
            </a:extLst>
          </p:cNvPr>
          <p:cNvCxnSpPr>
            <a:cxnSpLocks/>
          </p:cNvCxnSpPr>
          <p:nvPr/>
        </p:nvCxnSpPr>
        <p:spPr>
          <a:xfrm>
            <a:off x="2453307" y="4644888"/>
            <a:ext cx="7285383" cy="0"/>
          </a:xfrm>
          <a:prstGeom prst="line">
            <a:avLst/>
          </a:prstGeom>
          <a:ln w="73025">
            <a:solidFill>
              <a:srgbClr val="1E366C"/>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D4A1D3-3846-BB46-BC00-ED56B1860B5C}"/>
              </a:ext>
            </a:extLst>
          </p:cNvPr>
          <p:cNvSpPr txBox="1"/>
          <p:nvPr/>
        </p:nvSpPr>
        <p:spPr>
          <a:xfrm>
            <a:off x="4143022" y="5781238"/>
            <a:ext cx="8048978" cy="461665"/>
          </a:xfrm>
          <a:prstGeom prst="rect">
            <a:avLst/>
          </a:prstGeom>
          <a:noFill/>
        </p:spPr>
        <p:txBody>
          <a:bodyPr wrap="square" rtlCol="0">
            <a:spAutoFit/>
          </a:bodyPr>
          <a:lstStyle/>
          <a:p>
            <a:r>
              <a:rPr lang="en-US" sz="24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Check out this plan on the web: </a:t>
            </a:r>
            <a:r>
              <a:rPr lang="en-US" sz="2400" b="1" err="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afge.org</a:t>
            </a:r>
            <a:r>
              <a:rPr lang="en-US" sz="2400" b="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/NOW</a:t>
            </a:r>
          </a:p>
        </p:txBody>
      </p:sp>
    </p:spTree>
    <p:custDataLst>
      <p:tags r:id="rId1"/>
    </p:custDataLst>
    <p:extLst>
      <p:ext uri="{BB962C8B-B14F-4D97-AF65-F5344CB8AC3E}">
        <p14:creationId xmlns:p14="http://schemas.microsoft.com/office/powerpoint/2010/main" val="22227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54ED-903F-4402-8046-6E45FF4AAAEC}"/>
              </a:ext>
            </a:extLst>
          </p:cNvPr>
          <p:cNvSpPr>
            <a:spLocks noGrp="1"/>
          </p:cNvSpPr>
          <p:nvPr>
            <p:ph type="ctrTitle"/>
          </p:nvPr>
        </p:nvSpPr>
        <p:spPr>
          <a:xfrm>
            <a:off x="1524000" y="765944"/>
            <a:ext cx="9144000" cy="1121697"/>
          </a:xfrm>
        </p:spPr>
        <p:txBody>
          <a:bodyPr/>
          <a:lstStyle/>
          <a:p>
            <a:r>
              <a:rPr lang="en-US" dirty="0">
                <a:cs typeface="Calibri Light"/>
              </a:rPr>
              <a:t>Poll Question </a:t>
            </a:r>
            <a:endParaRPr lang="en-US" dirty="0"/>
          </a:p>
        </p:txBody>
      </p:sp>
      <p:sp>
        <p:nvSpPr>
          <p:cNvPr id="3" name="Subtitle 2">
            <a:extLst>
              <a:ext uri="{FF2B5EF4-FFF2-40B4-BE49-F238E27FC236}">
                <a16:creationId xmlns:a16="http://schemas.microsoft.com/office/drawing/2014/main" id="{38E29979-9823-4542-8ECE-5E7D02D67C91}"/>
              </a:ext>
            </a:extLst>
          </p:cNvPr>
          <p:cNvSpPr>
            <a:spLocks noGrp="1"/>
          </p:cNvSpPr>
          <p:nvPr>
            <p:ph type="subTitle" idx="1"/>
          </p:nvPr>
        </p:nvSpPr>
        <p:spPr>
          <a:xfrm>
            <a:off x="1524000" y="2262394"/>
            <a:ext cx="9144000" cy="2589825"/>
          </a:xfrm>
        </p:spPr>
        <p:txBody>
          <a:bodyPr vert="horz" lIns="91440" tIns="45720" rIns="91440" bIns="45720" rtlCol="0" anchor="t">
            <a:normAutofit fontScale="92500" lnSpcReduction="20000"/>
          </a:bodyPr>
          <a:lstStyle/>
          <a:p>
            <a:r>
              <a:rPr lang="en-US" dirty="0">
                <a:cs typeface="Calibri"/>
              </a:rPr>
              <a:t>What level of bargaining have you participated in? </a:t>
            </a:r>
          </a:p>
          <a:p>
            <a:r>
              <a:rPr lang="en-US" u="sng" dirty="0">
                <a:cs typeface="Calibri"/>
              </a:rPr>
              <a:t>Type in the chat </a:t>
            </a:r>
            <a:endParaRPr lang="en-US" dirty="0"/>
          </a:p>
          <a:p>
            <a:endParaRPr lang="en-US" u="sng" dirty="0">
              <a:cs typeface="Calibri"/>
            </a:endParaRPr>
          </a:p>
          <a:p>
            <a:r>
              <a:rPr lang="en-US" dirty="0">
                <a:cs typeface="Calibri"/>
              </a:rPr>
              <a:t>A: Term Bargaining </a:t>
            </a:r>
          </a:p>
          <a:p>
            <a:r>
              <a:rPr lang="en-US" dirty="0">
                <a:cs typeface="Calibri"/>
              </a:rPr>
              <a:t>B: Mid-Term Bargaining </a:t>
            </a:r>
          </a:p>
          <a:p>
            <a:r>
              <a:rPr lang="en-US" dirty="0">
                <a:cs typeface="Calibri"/>
              </a:rPr>
              <a:t>C: Training only </a:t>
            </a:r>
          </a:p>
          <a:p>
            <a:r>
              <a:rPr lang="en-US" dirty="0">
                <a:cs typeface="Calibri"/>
              </a:rPr>
              <a:t>D: Other </a:t>
            </a:r>
          </a:p>
        </p:txBody>
      </p:sp>
    </p:spTree>
    <p:extLst>
      <p:ext uri="{BB962C8B-B14F-4D97-AF65-F5344CB8AC3E}">
        <p14:creationId xmlns:p14="http://schemas.microsoft.com/office/powerpoint/2010/main" val="29730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7612D0-15A2-4FD0-9DDA-94AC0B1CB42F}"/>
              </a:ext>
            </a:extLst>
          </p:cNvPr>
          <p:cNvSpPr>
            <a:spLocks noGrp="1"/>
          </p:cNvSpPr>
          <p:nvPr>
            <p:ph type="title"/>
          </p:nvPr>
        </p:nvSpPr>
        <p:spPr>
          <a:xfrm>
            <a:off x="1105786" y="457200"/>
            <a:ext cx="6783572" cy="925033"/>
          </a:xfrm>
        </p:spPr>
        <p:txBody>
          <a:bodyPr anchor="b">
            <a:normAutofit/>
          </a:bodyPr>
          <a:lstStyle/>
          <a:p>
            <a:r>
              <a:rPr lang="en-US" sz="4400" dirty="0">
                <a:latin typeface="Eras Medium ITC" panose="020B0602030504020804" pitchFamily="34" charset="0"/>
              </a:rPr>
              <a:t>Definition of Negotiation</a:t>
            </a:r>
          </a:p>
        </p:txBody>
      </p:sp>
      <p:pic>
        <p:nvPicPr>
          <p:cNvPr id="7" name="Picture 6">
            <a:extLst>
              <a:ext uri="{FF2B5EF4-FFF2-40B4-BE49-F238E27FC236}">
                <a16:creationId xmlns:a16="http://schemas.microsoft.com/office/drawing/2014/main" id="{C27C8ECF-16A7-4AA7-8E9C-3F8FFA5F9AE6}"/>
              </a:ext>
            </a:extLst>
          </p:cNvPr>
          <p:cNvPicPr>
            <a:picLocks noChangeAspect="1"/>
          </p:cNvPicPr>
          <p:nvPr/>
        </p:nvPicPr>
        <p:blipFill rotWithShape="1">
          <a:blip r:embed="rId4"/>
          <a:srcRect l="19144" r="13418" b="1"/>
          <a:stretch/>
        </p:blipFill>
        <p:spPr>
          <a:xfrm>
            <a:off x="7017303" y="1621466"/>
            <a:ext cx="4827184" cy="3811588"/>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6" name="Subtitle 5">
            <a:extLst>
              <a:ext uri="{FF2B5EF4-FFF2-40B4-BE49-F238E27FC236}">
                <a16:creationId xmlns:a16="http://schemas.microsoft.com/office/drawing/2014/main" id="{71991EFB-4C81-4301-9D68-07B45A43116F}"/>
              </a:ext>
            </a:extLst>
          </p:cNvPr>
          <p:cNvSpPr>
            <a:spLocks noGrp="1"/>
          </p:cNvSpPr>
          <p:nvPr>
            <p:ph type="body" sz="half" idx="2"/>
          </p:nvPr>
        </p:nvSpPr>
        <p:spPr>
          <a:xfrm>
            <a:off x="1105786" y="1573619"/>
            <a:ext cx="5613991" cy="4295369"/>
          </a:xfrm>
        </p:spPr>
        <p:txBody>
          <a:bodyPr>
            <a:normAutofit/>
          </a:bodyPr>
          <a:lstStyle/>
          <a:p>
            <a:pPr marL="0" indent="0">
              <a:buNone/>
            </a:pPr>
            <a:r>
              <a:rPr lang="en-US" sz="2800" dirty="0"/>
              <a:t>Negotiation is a process in which people work together to come to an agreement about one or more issues in dispute. </a:t>
            </a:r>
          </a:p>
          <a:p>
            <a:pPr marL="0" indent="0">
              <a:buNone/>
            </a:pPr>
            <a:endParaRPr lang="en-US" sz="2800" dirty="0"/>
          </a:p>
          <a:p>
            <a:pPr marL="0" indent="0">
              <a:buNone/>
            </a:pPr>
            <a:r>
              <a:rPr lang="en-US" sz="2800" dirty="0"/>
              <a:t>A negotiation between the Union and Management is referred to as </a:t>
            </a:r>
            <a:r>
              <a:rPr lang="en-US" sz="2800" i="1" dirty="0"/>
              <a:t>collective bargaining. </a:t>
            </a:r>
            <a:endParaRPr lang="en-US" sz="2800" dirty="0"/>
          </a:p>
          <a:p>
            <a:endParaRPr lang="en-US" dirty="0"/>
          </a:p>
        </p:txBody>
      </p:sp>
    </p:spTree>
    <p:custDataLst>
      <p:tags r:id="rId1"/>
    </p:custDataLst>
    <p:extLst>
      <p:ext uri="{BB962C8B-B14F-4D97-AF65-F5344CB8AC3E}">
        <p14:creationId xmlns:p14="http://schemas.microsoft.com/office/powerpoint/2010/main" val="144703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6AE0-413B-47CE-A782-E6D50FC331D2}"/>
              </a:ext>
            </a:extLst>
          </p:cNvPr>
          <p:cNvSpPr>
            <a:spLocks noGrp="1"/>
          </p:cNvSpPr>
          <p:nvPr>
            <p:ph type="title"/>
          </p:nvPr>
        </p:nvSpPr>
        <p:spPr>
          <a:xfrm>
            <a:off x="839788" y="457200"/>
            <a:ext cx="6172200" cy="818707"/>
          </a:xfrm>
        </p:spPr>
        <p:txBody>
          <a:bodyPr>
            <a:normAutofit/>
          </a:bodyPr>
          <a:lstStyle/>
          <a:p>
            <a:r>
              <a:rPr lang="en-US" sz="4400" dirty="0">
                <a:solidFill>
                  <a:schemeClr val="bg1"/>
                </a:solidFill>
                <a:latin typeface="Eras Medium ITC" panose="020B0602030504020804" pitchFamily="34" charset="0"/>
              </a:rPr>
              <a:t>Elements of a Dispute</a:t>
            </a:r>
          </a:p>
        </p:txBody>
      </p:sp>
      <p:graphicFrame>
        <p:nvGraphicFramePr>
          <p:cNvPr id="7" name="Content Placeholder 6">
            <a:extLst>
              <a:ext uri="{FF2B5EF4-FFF2-40B4-BE49-F238E27FC236}">
                <a16:creationId xmlns:a16="http://schemas.microsoft.com/office/drawing/2014/main" id="{16131BFA-79DA-4354-BA29-4D405DF206B9}"/>
              </a:ext>
            </a:extLst>
          </p:cNvPr>
          <p:cNvGraphicFramePr>
            <a:graphicFrameLocks noGrp="1"/>
          </p:cNvGraphicFramePr>
          <p:nvPr>
            <p:ph idx="1"/>
            <p:extLst>
              <p:ext uri="{D42A27DB-BD31-4B8C-83A1-F6EECF244321}">
                <p14:modId xmlns:p14="http://schemas.microsoft.com/office/powerpoint/2010/main" val="1875374232"/>
              </p:ext>
            </p:extLst>
          </p:nvPr>
        </p:nvGraphicFramePr>
        <p:xfrm>
          <a:off x="6019800" y="637953"/>
          <a:ext cx="6172200" cy="5563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826B2CE7-FA4A-4447-88B0-21DAAFDA2EC2}"/>
              </a:ext>
            </a:extLst>
          </p:cNvPr>
          <p:cNvSpPr>
            <a:spLocks noGrp="1"/>
          </p:cNvSpPr>
          <p:nvPr>
            <p:ph type="body" sz="half" idx="2"/>
          </p:nvPr>
        </p:nvSpPr>
        <p:spPr>
          <a:xfrm>
            <a:off x="1020726" y="1637414"/>
            <a:ext cx="5231218" cy="4231574"/>
          </a:xfrm>
        </p:spPr>
        <p:txBody>
          <a:bodyPr/>
          <a:lstStyle/>
          <a:p>
            <a:r>
              <a:rPr lang="en-US" sz="2800" b="1" dirty="0">
                <a:solidFill>
                  <a:schemeClr val="bg1"/>
                </a:solidFill>
              </a:rPr>
              <a:t>Interests: </a:t>
            </a:r>
            <a:r>
              <a:rPr lang="en-US" sz="2800" dirty="0">
                <a:solidFill>
                  <a:schemeClr val="bg1"/>
                </a:solidFill>
              </a:rPr>
              <a:t>Needs, desires, concerns underlying a position.</a:t>
            </a:r>
          </a:p>
          <a:p>
            <a:r>
              <a:rPr lang="en-US" sz="2800" b="1" dirty="0">
                <a:solidFill>
                  <a:schemeClr val="bg1"/>
                </a:solidFill>
              </a:rPr>
              <a:t>Rights: </a:t>
            </a:r>
            <a:r>
              <a:rPr lang="en-US" sz="2800" dirty="0">
                <a:solidFill>
                  <a:schemeClr val="bg1"/>
                </a:solidFill>
              </a:rPr>
              <a:t>Independent standards (CBA, law, past precedent, etc.) that establish precedent, fairness, etc.</a:t>
            </a:r>
          </a:p>
          <a:p>
            <a:r>
              <a:rPr lang="en-US" sz="2800" b="1" dirty="0">
                <a:solidFill>
                  <a:schemeClr val="bg1"/>
                </a:solidFill>
              </a:rPr>
              <a:t>Power: </a:t>
            </a:r>
            <a:r>
              <a:rPr lang="en-US" sz="2800" dirty="0">
                <a:solidFill>
                  <a:schemeClr val="bg1"/>
                </a:solidFill>
              </a:rPr>
              <a:t>Capacity to force a position on another party. Can be a threat and/or action.</a:t>
            </a:r>
          </a:p>
          <a:p>
            <a:endParaRPr lang="en-US" dirty="0"/>
          </a:p>
        </p:txBody>
      </p:sp>
    </p:spTree>
    <p:custDataLst>
      <p:tags r:id="rId1"/>
    </p:custDataLst>
    <p:extLst>
      <p:ext uri="{BB962C8B-B14F-4D97-AF65-F5344CB8AC3E}">
        <p14:creationId xmlns:p14="http://schemas.microsoft.com/office/powerpoint/2010/main" val="191853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78194" y="5478"/>
            <a:ext cx="8626957" cy="1040344"/>
          </a:xfrm>
        </p:spPr>
        <p:txBody>
          <a:bodyPr>
            <a:normAutofit/>
          </a:bodyPr>
          <a:lstStyle/>
          <a:p>
            <a:r>
              <a:rPr lang="en-US" altLang="en-US" sz="4400" dirty="0">
                <a:solidFill>
                  <a:schemeClr val="accent1">
                    <a:lumMod val="50000"/>
                  </a:schemeClr>
                </a:solidFill>
                <a:latin typeface="Eras Medium ITC" panose="020B0602030504020804" pitchFamily="34" charset="0"/>
              </a:rPr>
              <a:t>Factors that affect Negotiation</a:t>
            </a:r>
            <a:endParaRPr lang="en-US" sz="4400" dirty="0">
              <a:solidFill>
                <a:schemeClr val="accent1">
                  <a:lumMod val="50000"/>
                </a:schemeClr>
              </a:solidFill>
              <a:latin typeface="Eras Medium ITC" panose="020B0602030504020804" pitchFamily="34" charset="0"/>
            </a:endParaRPr>
          </a:p>
        </p:txBody>
      </p:sp>
      <p:sp>
        <p:nvSpPr>
          <p:cNvPr id="3" name="Content Placeholder 2"/>
          <p:cNvSpPr>
            <a:spLocks noGrp="1"/>
          </p:cNvSpPr>
          <p:nvPr>
            <p:ph idx="4294967295"/>
          </p:nvPr>
        </p:nvSpPr>
        <p:spPr>
          <a:xfrm>
            <a:off x="1177250" y="1133275"/>
            <a:ext cx="6183081" cy="4409079"/>
          </a:xfrm>
        </p:spPr>
        <p:txBody>
          <a:bodyPr>
            <a:normAutofit fontScale="92500" lnSpcReduction="20000"/>
          </a:bodyPr>
          <a:lstStyle/>
          <a:p>
            <a:r>
              <a:rPr lang="en-US" sz="2800" b="1" dirty="0"/>
              <a:t>Issues: </a:t>
            </a:r>
            <a:r>
              <a:rPr lang="en-US" sz="2800" dirty="0"/>
              <a:t>What is the topic or problem in dispute? Is it simple or complex? How important is to each party?</a:t>
            </a:r>
          </a:p>
          <a:p>
            <a:endParaRPr lang="en-US" sz="800" dirty="0"/>
          </a:p>
          <a:p>
            <a:r>
              <a:rPr lang="en-US" sz="2800" b="1" dirty="0"/>
              <a:t>Parties: </a:t>
            </a:r>
            <a:r>
              <a:rPr lang="en-US" sz="2800" dirty="0"/>
              <a:t>What is the relationship? Trust level? Information sharing? Is power equal or unbalanced?</a:t>
            </a:r>
          </a:p>
          <a:p>
            <a:endParaRPr lang="en-US" sz="800" dirty="0"/>
          </a:p>
          <a:p>
            <a:r>
              <a:rPr lang="en-US" sz="2800" b="1" dirty="0"/>
              <a:t>Context: </a:t>
            </a:r>
            <a:r>
              <a:rPr lang="en-US" sz="2800" dirty="0"/>
              <a:t>What influence/support exits in the environment away from the table?</a:t>
            </a:r>
          </a:p>
          <a:p>
            <a:endParaRPr lang="en-US" sz="800" dirty="0"/>
          </a:p>
          <a:p>
            <a:r>
              <a:rPr lang="en-US" sz="2800" b="1" dirty="0"/>
              <a:t>Position: </a:t>
            </a:r>
            <a:r>
              <a:rPr lang="en-US" sz="2800" dirty="0"/>
              <a:t>One party’s solution to an issue. What does each side see as the resolution?</a:t>
            </a:r>
          </a:p>
          <a:p>
            <a:endParaRPr lang="en-US" dirty="0"/>
          </a:p>
        </p:txBody>
      </p:sp>
      <p:grpSp>
        <p:nvGrpSpPr>
          <p:cNvPr id="7" name="Group 6">
            <a:extLst>
              <a:ext uri="{FF2B5EF4-FFF2-40B4-BE49-F238E27FC236}">
                <a16:creationId xmlns:a16="http://schemas.microsoft.com/office/drawing/2014/main" id="{575617A6-FF3F-4672-B062-DEA189858D87}"/>
              </a:ext>
            </a:extLst>
          </p:cNvPr>
          <p:cNvGrpSpPr/>
          <p:nvPr/>
        </p:nvGrpSpPr>
        <p:grpSpPr>
          <a:xfrm>
            <a:off x="8554551" y="1309619"/>
            <a:ext cx="2448763" cy="2448763"/>
            <a:chOff x="2324639" y="184246"/>
            <a:chExt cx="2448763" cy="2448763"/>
          </a:xfrm>
          <a:scene3d>
            <a:camera prst="orthographicFront">
              <a:rot lat="0" lon="0" rev="0"/>
            </a:camera>
            <a:lightRig rig="contrasting" dir="t">
              <a:rot lat="0" lon="0" rev="1200000"/>
            </a:lightRig>
          </a:scene3d>
        </p:grpSpPr>
        <p:sp>
          <p:nvSpPr>
            <p:cNvPr id="18" name="Oval 17">
              <a:extLst>
                <a:ext uri="{FF2B5EF4-FFF2-40B4-BE49-F238E27FC236}">
                  <a16:creationId xmlns:a16="http://schemas.microsoft.com/office/drawing/2014/main" id="{56410EB6-8DB0-40CB-93CC-6610C44497A9}"/>
                </a:ext>
              </a:extLst>
            </p:cNvPr>
            <p:cNvSpPr/>
            <p:nvPr/>
          </p:nvSpPr>
          <p:spPr>
            <a:xfrm>
              <a:off x="2324639" y="184246"/>
              <a:ext cx="2448763" cy="2448763"/>
            </a:xfrm>
            <a:prstGeom prst="ellipse">
              <a:avLst/>
            </a:prstGeom>
            <a:solidFill>
              <a:srgbClr val="7030A0"/>
            </a:solidFill>
            <a:ln>
              <a:solidFill>
                <a:schemeClr val="lt1">
                  <a:hueOff val="0"/>
                  <a:satOff val="0"/>
                  <a:lumOff val="0"/>
                </a:schemeClr>
              </a:solidFill>
            </a:ln>
            <a:sp3d contourW="12700" prstMaterial="clear">
              <a:bevelT w="177800" h="254000"/>
              <a:bevelB w="152400"/>
            </a:sp3d>
          </p:spPr>
          <p:style>
            <a:lnRef idx="0">
              <a:scrgbClr r="0" g="0" b="0"/>
            </a:lnRef>
            <a:fillRef idx="1">
              <a:scrgbClr r="0" g="0" b="0"/>
            </a:fillRef>
            <a:effectRef idx="0">
              <a:schemeClr val="accent1">
                <a:alpha val="50000"/>
                <a:hueOff val="0"/>
                <a:satOff val="0"/>
                <a:lumOff val="0"/>
                <a:alphaOff val="0"/>
              </a:schemeClr>
            </a:effectRef>
            <a:fontRef idx="minor">
              <a:schemeClr val="tx1"/>
            </a:fontRef>
          </p:style>
        </p:sp>
        <p:sp>
          <p:nvSpPr>
            <p:cNvPr id="19" name="Oval 4">
              <a:extLst>
                <a:ext uri="{FF2B5EF4-FFF2-40B4-BE49-F238E27FC236}">
                  <a16:creationId xmlns:a16="http://schemas.microsoft.com/office/drawing/2014/main" id="{65222D57-69EC-42B8-8917-54B3C14B10A6}"/>
                </a:ext>
              </a:extLst>
            </p:cNvPr>
            <p:cNvSpPr txBox="1"/>
            <p:nvPr/>
          </p:nvSpPr>
          <p:spPr>
            <a:xfrm>
              <a:off x="2607188" y="513888"/>
              <a:ext cx="1883664" cy="77701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ISSUES</a:t>
              </a:r>
            </a:p>
          </p:txBody>
        </p:sp>
      </p:grpSp>
      <p:grpSp>
        <p:nvGrpSpPr>
          <p:cNvPr id="8" name="Group 7">
            <a:extLst>
              <a:ext uri="{FF2B5EF4-FFF2-40B4-BE49-F238E27FC236}">
                <a16:creationId xmlns:a16="http://schemas.microsoft.com/office/drawing/2014/main" id="{3C06AD50-621D-457B-829B-E53F0632A353}"/>
              </a:ext>
            </a:extLst>
          </p:cNvPr>
          <p:cNvGrpSpPr/>
          <p:nvPr/>
        </p:nvGrpSpPr>
        <p:grpSpPr>
          <a:xfrm>
            <a:off x="9397630" y="2267007"/>
            <a:ext cx="2448763" cy="2448763"/>
            <a:chOff x="3167718" y="1141634"/>
            <a:chExt cx="2448763" cy="2448763"/>
          </a:xfrm>
          <a:scene3d>
            <a:camera prst="orthographicFront">
              <a:rot lat="0" lon="0" rev="0"/>
            </a:camera>
            <a:lightRig rig="contrasting" dir="t">
              <a:rot lat="0" lon="0" rev="1200000"/>
            </a:lightRig>
          </a:scene3d>
        </p:grpSpPr>
        <p:sp>
          <p:nvSpPr>
            <p:cNvPr id="16" name="Oval 15">
              <a:extLst>
                <a:ext uri="{FF2B5EF4-FFF2-40B4-BE49-F238E27FC236}">
                  <a16:creationId xmlns:a16="http://schemas.microsoft.com/office/drawing/2014/main" id="{F12CE016-E7EA-46CB-A3E0-AF7837A58C02}"/>
                </a:ext>
              </a:extLst>
            </p:cNvPr>
            <p:cNvSpPr/>
            <p:nvPr/>
          </p:nvSpPr>
          <p:spPr>
            <a:xfrm>
              <a:off x="3167718" y="1141634"/>
              <a:ext cx="2448763" cy="2448763"/>
            </a:xfrm>
            <a:prstGeom prst="ellipse">
              <a:avLst/>
            </a:prstGeom>
            <a:solidFill>
              <a:srgbClr val="008000"/>
            </a:solidFill>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7" name="Oval 6">
              <a:extLst>
                <a:ext uri="{FF2B5EF4-FFF2-40B4-BE49-F238E27FC236}">
                  <a16:creationId xmlns:a16="http://schemas.microsoft.com/office/drawing/2014/main" id="{7DB4EAA4-64A2-495B-ADDC-6ED6C960CF1B}"/>
                </a:ext>
              </a:extLst>
            </p:cNvPr>
            <p:cNvSpPr txBox="1"/>
            <p:nvPr/>
          </p:nvSpPr>
          <p:spPr>
            <a:xfrm>
              <a:off x="4486282" y="1424183"/>
              <a:ext cx="941832" cy="1883664"/>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CONTEXT</a:t>
              </a:r>
            </a:p>
          </p:txBody>
        </p:sp>
      </p:grpSp>
      <p:grpSp>
        <p:nvGrpSpPr>
          <p:cNvPr id="10" name="Group 9">
            <a:extLst>
              <a:ext uri="{FF2B5EF4-FFF2-40B4-BE49-F238E27FC236}">
                <a16:creationId xmlns:a16="http://schemas.microsoft.com/office/drawing/2014/main" id="{AB5B4BA4-700B-4ED7-8385-E0EBE197F5D0}"/>
              </a:ext>
            </a:extLst>
          </p:cNvPr>
          <p:cNvGrpSpPr/>
          <p:nvPr/>
        </p:nvGrpSpPr>
        <p:grpSpPr>
          <a:xfrm>
            <a:off x="8565986" y="3178651"/>
            <a:ext cx="2448763" cy="2448763"/>
            <a:chOff x="2336074" y="2053278"/>
            <a:chExt cx="2448763" cy="2448763"/>
          </a:xfrm>
          <a:scene3d>
            <a:camera prst="orthographicFront">
              <a:rot lat="0" lon="0" rev="0"/>
            </a:camera>
            <a:lightRig rig="contrasting" dir="t">
              <a:rot lat="0" lon="0" rev="1200000"/>
            </a:lightRig>
          </a:scene3d>
        </p:grpSpPr>
        <p:sp>
          <p:nvSpPr>
            <p:cNvPr id="14" name="Oval 13">
              <a:extLst>
                <a:ext uri="{FF2B5EF4-FFF2-40B4-BE49-F238E27FC236}">
                  <a16:creationId xmlns:a16="http://schemas.microsoft.com/office/drawing/2014/main" id="{9F19490D-6AA9-4366-82EE-BE49AA3EBE68}"/>
                </a:ext>
              </a:extLst>
            </p:cNvPr>
            <p:cNvSpPr/>
            <p:nvPr/>
          </p:nvSpPr>
          <p:spPr>
            <a:xfrm>
              <a:off x="2336074" y="2053278"/>
              <a:ext cx="2448763" cy="2448763"/>
            </a:xfrm>
            <a:prstGeom prst="ellipse">
              <a:avLst/>
            </a:prstGeom>
            <a:solidFill>
              <a:srgbClr val="FF0000"/>
            </a:solidFill>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5" name="Oval 8">
              <a:extLst>
                <a:ext uri="{FF2B5EF4-FFF2-40B4-BE49-F238E27FC236}">
                  <a16:creationId xmlns:a16="http://schemas.microsoft.com/office/drawing/2014/main" id="{5A3E00CA-4D50-4BCF-8ACD-64641AA2919C}"/>
                </a:ext>
              </a:extLst>
            </p:cNvPr>
            <p:cNvSpPr txBox="1"/>
            <p:nvPr/>
          </p:nvSpPr>
          <p:spPr>
            <a:xfrm>
              <a:off x="2618624" y="3395389"/>
              <a:ext cx="1883664" cy="77701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POSITION</a:t>
              </a:r>
            </a:p>
          </p:txBody>
        </p:sp>
      </p:grpSp>
      <p:grpSp>
        <p:nvGrpSpPr>
          <p:cNvPr id="11" name="Group 10">
            <a:extLst>
              <a:ext uri="{FF2B5EF4-FFF2-40B4-BE49-F238E27FC236}">
                <a16:creationId xmlns:a16="http://schemas.microsoft.com/office/drawing/2014/main" id="{668E7EB7-E8B5-4224-BFE8-8118EE806E9A}"/>
              </a:ext>
            </a:extLst>
          </p:cNvPr>
          <p:cNvGrpSpPr/>
          <p:nvPr/>
        </p:nvGrpSpPr>
        <p:grpSpPr>
          <a:xfrm>
            <a:off x="7642882" y="2255571"/>
            <a:ext cx="2448763" cy="2448763"/>
            <a:chOff x="1412970" y="1130198"/>
            <a:chExt cx="2448763" cy="2448763"/>
          </a:xfrm>
          <a:scene3d>
            <a:camera prst="orthographicFront">
              <a:rot lat="0" lon="0" rev="0"/>
            </a:camera>
            <a:lightRig rig="contrasting" dir="t">
              <a:rot lat="0" lon="0" rev="1200000"/>
            </a:lightRig>
          </a:scene3d>
        </p:grpSpPr>
        <p:sp>
          <p:nvSpPr>
            <p:cNvPr id="12" name="Oval 11">
              <a:extLst>
                <a:ext uri="{FF2B5EF4-FFF2-40B4-BE49-F238E27FC236}">
                  <a16:creationId xmlns:a16="http://schemas.microsoft.com/office/drawing/2014/main" id="{CC9EE062-B596-4B3C-B48E-72FCD4695F1A}"/>
                </a:ext>
              </a:extLst>
            </p:cNvPr>
            <p:cNvSpPr/>
            <p:nvPr/>
          </p:nvSpPr>
          <p:spPr>
            <a:xfrm>
              <a:off x="1412970" y="1130198"/>
              <a:ext cx="2448763" cy="2448763"/>
            </a:xfrm>
            <a:prstGeom prst="ellipse">
              <a:avLst/>
            </a:prstGeom>
            <a:solidFill>
              <a:srgbClr val="002060">
                <a:alpha val="50000"/>
              </a:srgbClr>
            </a:solidFill>
            <a:sp3d contourW="12700" prstMaterial="clear">
              <a:bevelT w="177800" h="254000"/>
              <a:bevelB w="152400"/>
            </a:sp3d>
          </p:spPr>
          <p:style>
            <a:lnRef idx="0">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Oval 10">
              <a:extLst>
                <a:ext uri="{FF2B5EF4-FFF2-40B4-BE49-F238E27FC236}">
                  <a16:creationId xmlns:a16="http://schemas.microsoft.com/office/drawing/2014/main" id="{EEC847E4-DE5B-4A81-B03D-1D8A94FD0C30}"/>
                </a:ext>
              </a:extLst>
            </p:cNvPr>
            <p:cNvSpPr txBox="1"/>
            <p:nvPr/>
          </p:nvSpPr>
          <p:spPr>
            <a:xfrm>
              <a:off x="1601336" y="1412748"/>
              <a:ext cx="941832" cy="1883664"/>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t>PARTIES</a:t>
              </a:r>
            </a:p>
          </p:txBody>
        </p:sp>
      </p:grpSp>
    </p:spTree>
    <p:custDataLst>
      <p:tags r:id="rId1"/>
    </p:custDataLst>
    <p:extLst>
      <p:ext uri="{BB962C8B-B14F-4D97-AF65-F5344CB8AC3E}">
        <p14:creationId xmlns:p14="http://schemas.microsoft.com/office/powerpoint/2010/main" val="3129814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52131" y="234544"/>
            <a:ext cx="9144000" cy="1365656"/>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How Do You Measure Success in Negotiations?</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1524000" y="1871330"/>
            <a:ext cx="5897526" cy="3359890"/>
          </a:xfrm>
        </p:spPr>
        <p:txBody>
          <a:bodyPr>
            <a:normAutofit lnSpcReduction="10000"/>
          </a:bodyPr>
          <a:lstStyle/>
          <a:p>
            <a:pPr algn="l"/>
            <a:r>
              <a:rPr lang="en-US" sz="2800" b="1" dirty="0"/>
              <a:t>Cost: </a:t>
            </a:r>
            <a:r>
              <a:rPr lang="en-US" sz="2800" dirty="0"/>
              <a:t>How much time, energy, money and/or other resources are spent on resolving the dispute?</a:t>
            </a:r>
            <a:endParaRPr lang="en-US" sz="2800" b="1" dirty="0"/>
          </a:p>
          <a:p>
            <a:pPr algn="l"/>
            <a:r>
              <a:rPr lang="en-US" sz="2800" b="1" dirty="0"/>
              <a:t>Outcome: </a:t>
            </a:r>
            <a:r>
              <a:rPr lang="en-US" sz="2800" dirty="0"/>
              <a:t>How satisfied are the parties with the outcome of the negotiations?</a:t>
            </a:r>
            <a:endParaRPr lang="en-US" sz="2800" b="1" dirty="0"/>
          </a:p>
          <a:p>
            <a:pPr algn="l"/>
            <a:r>
              <a:rPr lang="en-US" sz="2800" b="1" dirty="0"/>
              <a:t>Relationship: </a:t>
            </a:r>
            <a:r>
              <a:rPr lang="en-US" sz="2800" dirty="0"/>
              <a:t>What is the effect of the negotiations on the relationship over the long term? </a:t>
            </a:r>
          </a:p>
          <a:p>
            <a:pPr algn="l"/>
            <a:endParaRPr lang="en-US" dirty="0"/>
          </a:p>
        </p:txBody>
      </p:sp>
      <p:pic>
        <p:nvPicPr>
          <p:cNvPr id="4" name="Picture 3">
            <a:extLst>
              <a:ext uri="{FF2B5EF4-FFF2-40B4-BE49-F238E27FC236}">
                <a16:creationId xmlns:a16="http://schemas.microsoft.com/office/drawing/2014/main" id="{43501434-B1D3-4CAB-8ABE-8E76A3B72872}"/>
              </a:ext>
            </a:extLst>
          </p:cNvPr>
          <p:cNvPicPr>
            <a:picLocks noChangeAspect="1"/>
          </p:cNvPicPr>
          <p:nvPr/>
        </p:nvPicPr>
        <p:blipFill rotWithShape="1">
          <a:blip r:embed="rId4"/>
          <a:srcRect l="4285" t="235" r="4642"/>
          <a:stretch/>
        </p:blipFill>
        <p:spPr>
          <a:xfrm>
            <a:off x="7610547" y="2268160"/>
            <a:ext cx="3979473" cy="2646740"/>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44292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52131" y="234544"/>
            <a:ext cx="9144000" cy="1365656"/>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What is Strategic Bargaining?</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652131" y="1871330"/>
            <a:ext cx="6769395" cy="3359890"/>
          </a:xfrm>
        </p:spPr>
        <p:txBody>
          <a:bodyPr>
            <a:normAutofit fontScale="92500" lnSpcReduction="20000"/>
          </a:bodyPr>
          <a:lstStyle/>
          <a:p>
            <a:pPr marL="457200" indent="-457200" algn="l">
              <a:buFont typeface="Arial" panose="020B0604020202020204" pitchFamily="34" charset="0"/>
              <a:buChar char="•"/>
            </a:pPr>
            <a:r>
              <a:rPr lang="en-US" sz="3200" dirty="0"/>
              <a:t>Strategic bargaining is a process which can be adjusted to fit the experience level of the different negotiation team members.</a:t>
            </a:r>
          </a:p>
          <a:p>
            <a:pPr marL="457200" indent="-457200" algn="l">
              <a:buFont typeface="Arial" panose="020B0604020202020204" pitchFamily="34" charset="0"/>
              <a:buChar char="•"/>
            </a:pPr>
            <a:endParaRPr lang="en-US" sz="3200" dirty="0"/>
          </a:p>
          <a:p>
            <a:pPr marL="457200" indent="-457200" algn="l">
              <a:buFont typeface="Arial" panose="020B0604020202020204" pitchFamily="34" charset="0"/>
              <a:buChar char="•"/>
            </a:pPr>
            <a:r>
              <a:rPr lang="en-US" sz="3200" dirty="0"/>
              <a:t>It builds other disciplines and doctrines used by organized labor to influence a successful outcome for the bargaining unit employees.</a:t>
            </a:r>
          </a:p>
          <a:p>
            <a:pPr algn="l"/>
            <a:endParaRPr lang="en-US" dirty="0"/>
          </a:p>
        </p:txBody>
      </p:sp>
      <p:pic>
        <p:nvPicPr>
          <p:cNvPr id="5" name="Picture 4">
            <a:extLst>
              <a:ext uri="{FF2B5EF4-FFF2-40B4-BE49-F238E27FC236}">
                <a16:creationId xmlns:a16="http://schemas.microsoft.com/office/drawing/2014/main" id="{8DF1A454-727E-43A3-A7D6-D8D2ABD74E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30367" y="2040447"/>
            <a:ext cx="4331528" cy="2777106"/>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4062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ECA5-D692-4F59-B852-4A3CBD7971DC}"/>
              </a:ext>
            </a:extLst>
          </p:cNvPr>
          <p:cNvSpPr>
            <a:spLocks noGrp="1"/>
          </p:cNvSpPr>
          <p:nvPr>
            <p:ph type="title"/>
          </p:nvPr>
        </p:nvSpPr>
        <p:spPr>
          <a:xfrm>
            <a:off x="638312" y="574432"/>
            <a:ext cx="5499018" cy="798163"/>
          </a:xfrm>
        </p:spPr>
        <p:txBody>
          <a:bodyPr>
            <a:normAutofit/>
          </a:bodyPr>
          <a:lstStyle/>
          <a:p>
            <a:r>
              <a:rPr lang="en-US" sz="4400" dirty="0">
                <a:solidFill>
                  <a:srgbClr val="002060"/>
                </a:solidFill>
                <a:latin typeface="Eras Medium ITC" panose="020B0602030504020804" pitchFamily="34" charset="0"/>
                <a:cs typeface="Arial" panose="020B0604020202020204" pitchFamily="34" charset="0"/>
              </a:rPr>
              <a:t>Strategic Bargaining</a:t>
            </a:r>
            <a:endParaRPr lang="en-US" sz="4400" dirty="0">
              <a:solidFill>
                <a:srgbClr val="002060"/>
              </a:solidFill>
              <a:latin typeface="Eras Medium ITC" panose="020B0602030504020804" pitchFamily="34" charset="0"/>
            </a:endParaRPr>
          </a:p>
        </p:txBody>
      </p:sp>
      <p:sp>
        <p:nvSpPr>
          <p:cNvPr id="4" name="Text Placeholder 3">
            <a:extLst>
              <a:ext uri="{FF2B5EF4-FFF2-40B4-BE49-F238E27FC236}">
                <a16:creationId xmlns:a16="http://schemas.microsoft.com/office/drawing/2014/main" id="{0483A686-40FC-4998-96BE-1C12E7FABE85}"/>
              </a:ext>
            </a:extLst>
          </p:cNvPr>
          <p:cNvSpPr>
            <a:spLocks noGrp="1"/>
          </p:cNvSpPr>
          <p:nvPr>
            <p:ph type="body" sz="half" idx="2"/>
          </p:nvPr>
        </p:nvSpPr>
        <p:spPr>
          <a:xfrm>
            <a:off x="1115873" y="1465583"/>
            <a:ext cx="8831264" cy="4257164"/>
          </a:xfrm>
        </p:spPr>
        <p:txBody>
          <a:bodyPr vert="horz" lIns="91440" tIns="45720" rIns="91440" bIns="45720" rtlCol="0" anchor="t">
            <a:normAutofit/>
          </a:bodyPr>
          <a:lstStyle/>
          <a:p>
            <a:r>
              <a:rPr lang="en-US" sz="2800" dirty="0"/>
              <a:t>Strategic Bargaining embraces and capitalizes on the principles of AFGE’s  “Organizing for Power NOW" strategy.</a:t>
            </a:r>
          </a:p>
          <a:p>
            <a:pPr marL="285750" indent="-285750">
              <a:buFont typeface="Arial" panose="020B0604020202020204" pitchFamily="34" charset="0"/>
              <a:buChar char="•"/>
            </a:pPr>
            <a:r>
              <a:rPr lang="en-US" sz="2400" dirty="0"/>
              <a:t>Building on the Power of “the Union”</a:t>
            </a:r>
          </a:p>
          <a:p>
            <a:pPr marL="285750" indent="-285750">
              <a:buFont typeface="Arial" panose="020B0604020202020204" pitchFamily="34" charset="0"/>
              <a:buChar char="•"/>
            </a:pPr>
            <a:r>
              <a:rPr lang="en-US" sz="2400" dirty="0"/>
              <a:t>Energizing New Leaders</a:t>
            </a:r>
          </a:p>
          <a:p>
            <a:pPr marL="285750" indent="-285750">
              <a:buFont typeface="Arial" panose="020B0604020202020204" pitchFamily="34" charset="0"/>
              <a:buChar char="•"/>
            </a:pPr>
            <a:r>
              <a:rPr lang="en-US" sz="2400" dirty="0"/>
              <a:t>Energizing and Activating Current Members</a:t>
            </a:r>
          </a:p>
          <a:p>
            <a:pPr marL="285750" indent="-285750">
              <a:buFont typeface="Arial" panose="020B0604020202020204" pitchFamily="34" charset="0"/>
              <a:buChar char="•"/>
            </a:pPr>
            <a:r>
              <a:rPr lang="en-US" sz="2400" dirty="0"/>
              <a:t>Energizing and Activating Potential Members</a:t>
            </a:r>
          </a:p>
          <a:p>
            <a:endParaRPr lang="en-US" dirty="0"/>
          </a:p>
        </p:txBody>
      </p:sp>
    </p:spTree>
    <p:custDataLst>
      <p:tags r:id="rId1"/>
    </p:custDataLst>
    <p:extLst>
      <p:ext uri="{BB962C8B-B14F-4D97-AF65-F5344CB8AC3E}">
        <p14:creationId xmlns:p14="http://schemas.microsoft.com/office/powerpoint/2010/main" val="389207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ECA5-D692-4F59-B852-4A3CBD7971DC}"/>
              </a:ext>
            </a:extLst>
          </p:cNvPr>
          <p:cNvSpPr>
            <a:spLocks noGrp="1"/>
          </p:cNvSpPr>
          <p:nvPr>
            <p:ph type="title"/>
          </p:nvPr>
        </p:nvSpPr>
        <p:spPr>
          <a:xfrm>
            <a:off x="596982" y="202472"/>
            <a:ext cx="5499018" cy="798163"/>
          </a:xfrm>
        </p:spPr>
        <p:txBody>
          <a:bodyPr>
            <a:normAutofit/>
          </a:bodyPr>
          <a:lstStyle/>
          <a:p>
            <a:r>
              <a:rPr lang="en-US" sz="4400" dirty="0">
                <a:solidFill>
                  <a:srgbClr val="002060"/>
                </a:solidFill>
                <a:latin typeface="Eras Medium ITC" panose="020B0602030504020804" pitchFamily="34" charset="0"/>
                <a:cs typeface="Arial" panose="020B0604020202020204" pitchFamily="34" charset="0"/>
              </a:rPr>
              <a:t>Strategic Bargaining</a:t>
            </a:r>
            <a:endParaRPr lang="en-US" sz="4400" dirty="0">
              <a:solidFill>
                <a:srgbClr val="002060"/>
              </a:solidFill>
              <a:latin typeface="Eras Medium ITC" panose="020B0602030504020804" pitchFamily="34" charset="0"/>
            </a:endParaRPr>
          </a:p>
        </p:txBody>
      </p:sp>
      <p:sp>
        <p:nvSpPr>
          <p:cNvPr id="4" name="Text Placeholder 3">
            <a:extLst>
              <a:ext uri="{FF2B5EF4-FFF2-40B4-BE49-F238E27FC236}">
                <a16:creationId xmlns:a16="http://schemas.microsoft.com/office/drawing/2014/main" id="{0483A686-40FC-4998-96BE-1C12E7FABE85}"/>
              </a:ext>
            </a:extLst>
          </p:cNvPr>
          <p:cNvSpPr>
            <a:spLocks noGrp="1"/>
          </p:cNvSpPr>
          <p:nvPr>
            <p:ph type="body" sz="half" idx="2"/>
          </p:nvPr>
        </p:nvSpPr>
        <p:spPr>
          <a:xfrm>
            <a:off x="1139561" y="1129603"/>
            <a:ext cx="5951353" cy="4257164"/>
          </a:xfrm>
        </p:spPr>
        <p:txBody>
          <a:bodyPr>
            <a:normAutofit fontScale="70000" lnSpcReduction="20000"/>
          </a:bodyPr>
          <a:lstStyle/>
          <a:p>
            <a:pPr marL="571500" indent="-571500">
              <a:buFont typeface="Arial" panose="020B0604020202020204" pitchFamily="34" charset="0"/>
              <a:buChar char="•"/>
            </a:pPr>
            <a:r>
              <a:rPr lang="en-US" sz="4600" dirty="0"/>
              <a:t>Employing a strategic bargaining strategy can be applied to both term and mid-term negotiations.</a:t>
            </a:r>
          </a:p>
          <a:p>
            <a:pPr marL="571500" indent="-571500">
              <a:buFont typeface="Arial" panose="020B0604020202020204" pitchFamily="34" charset="0"/>
              <a:buChar char="•"/>
            </a:pPr>
            <a:r>
              <a:rPr lang="en-US" sz="4600" dirty="0"/>
              <a:t>Systems and structures developed for a strategic bargaining strategy can also be deployed to use in legislative grassroots mobilization efforts.</a:t>
            </a:r>
          </a:p>
          <a:p>
            <a:pPr marL="571500" indent="-571500">
              <a:buFont typeface="Arial" panose="020B0604020202020204" pitchFamily="34" charset="0"/>
              <a:buChar char="•"/>
            </a:pPr>
            <a:r>
              <a:rPr lang="en-US" sz="4600" dirty="0"/>
              <a:t>And it encourages activism and involvement by members.</a:t>
            </a:r>
          </a:p>
          <a:p>
            <a:endParaRPr lang="en-US" dirty="0"/>
          </a:p>
        </p:txBody>
      </p:sp>
      <p:pic>
        <p:nvPicPr>
          <p:cNvPr id="6" name="Picture 5">
            <a:extLst>
              <a:ext uri="{FF2B5EF4-FFF2-40B4-BE49-F238E27FC236}">
                <a16:creationId xmlns:a16="http://schemas.microsoft.com/office/drawing/2014/main" id="{5F226E06-F2B7-42AD-923B-8302278654AB}"/>
              </a:ext>
            </a:extLst>
          </p:cNvPr>
          <p:cNvPicPr>
            <a:picLocks noChangeAspect="1"/>
          </p:cNvPicPr>
          <p:nvPr/>
        </p:nvPicPr>
        <p:blipFill>
          <a:blip r:embed="rId4"/>
          <a:stretch>
            <a:fillRect/>
          </a:stretch>
        </p:blipFill>
        <p:spPr>
          <a:xfrm>
            <a:off x="7090914" y="1825625"/>
            <a:ext cx="4615612" cy="286512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811852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ECA5-D692-4F59-B852-4A3CBD7971DC}"/>
              </a:ext>
            </a:extLst>
          </p:cNvPr>
          <p:cNvSpPr>
            <a:spLocks noGrp="1"/>
          </p:cNvSpPr>
          <p:nvPr>
            <p:ph type="title"/>
          </p:nvPr>
        </p:nvSpPr>
        <p:spPr>
          <a:xfrm>
            <a:off x="581483" y="302030"/>
            <a:ext cx="10344821" cy="798163"/>
          </a:xfrm>
        </p:spPr>
        <p:txBody>
          <a:bodyPr>
            <a:normAutofit fontScale="90000"/>
          </a:bodyPr>
          <a:lstStyle/>
          <a:p>
            <a:r>
              <a:rPr lang="en-US" sz="6000" dirty="0">
                <a:solidFill>
                  <a:srgbClr val="002060"/>
                </a:solidFill>
                <a:latin typeface="Eras Medium ITC" panose="020B0602030504020804" pitchFamily="34" charset="0"/>
                <a:cs typeface="Arial" panose="020B0604020202020204" pitchFamily="34" charset="0"/>
              </a:rPr>
              <a:t>Strategic vs. Reactive Bargaining</a:t>
            </a:r>
            <a:endParaRPr lang="en-US" sz="4400" dirty="0">
              <a:solidFill>
                <a:srgbClr val="002060"/>
              </a:solidFill>
              <a:latin typeface="Eras Medium ITC" panose="020B0602030504020804" pitchFamily="34" charset="0"/>
            </a:endParaRPr>
          </a:p>
        </p:txBody>
      </p:sp>
      <p:sp>
        <p:nvSpPr>
          <p:cNvPr id="4" name="Text Placeholder 3">
            <a:extLst>
              <a:ext uri="{FF2B5EF4-FFF2-40B4-BE49-F238E27FC236}">
                <a16:creationId xmlns:a16="http://schemas.microsoft.com/office/drawing/2014/main" id="{0483A686-40FC-4998-96BE-1C12E7FABE85}"/>
              </a:ext>
            </a:extLst>
          </p:cNvPr>
          <p:cNvSpPr>
            <a:spLocks noGrp="1"/>
          </p:cNvSpPr>
          <p:nvPr>
            <p:ph type="body" sz="half" idx="2"/>
          </p:nvPr>
        </p:nvSpPr>
        <p:spPr>
          <a:xfrm>
            <a:off x="1139561" y="1342004"/>
            <a:ext cx="5951353" cy="4571705"/>
          </a:xfrm>
        </p:spPr>
        <p:txBody>
          <a:bodyPr>
            <a:normAutofit fontScale="47500" lnSpcReduction="20000"/>
          </a:bodyPr>
          <a:lstStyle/>
          <a:p>
            <a:pPr marL="465138" indent="-465138">
              <a:buFont typeface="Arial" panose="020B0604020202020204" pitchFamily="34" charset="0"/>
              <a:buChar char="•"/>
            </a:pPr>
            <a:r>
              <a:rPr lang="en-US" sz="7200" dirty="0"/>
              <a:t>Reactive bargaining makes it difficult to enact bargaining support structures.</a:t>
            </a:r>
          </a:p>
          <a:p>
            <a:pPr marL="465138" indent="-465138">
              <a:buFont typeface="Arial" panose="020B0604020202020204" pitchFamily="34" charset="0"/>
              <a:buChar char="•"/>
            </a:pPr>
            <a:r>
              <a:rPr lang="en-US" sz="7200" dirty="0"/>
              <a:t>Efforts are rushed.</a:t>
            </a:r>
          </a:p>
          <a:p>
            <a:pPr marL="465138" indent="-465138">
              <a:buFont typeface="Arial" panose="020B0604020202020204" pitchFamily="34" charset="0"/>
              <a:buChar char="•"/>
            </a:pPr>
            <a:r>
              <a:rPr lang="en-US" sz="7200" dirty="0"/>
              <a:t>Research and outreach for information is limited.</a:t>
            </a:r>
          </a:p>
          <a:p>
            <a:pPr marL="465138" indent="-465138">
              <a:buFont typeface="Arial" panose="020B0604020202020204" pitchFamily="34" charset="0"/>
              <a:buChar char="•"/>
            </a:pPr>
            <a:r>
              <a:rPr lang="en-US" sz="7200" dirty="0"/>
              <a:t>Management often dictates or controls when and how bargaining is done.</a:t>
            </a:r>
          </a:p>
          <a:p>
            <a:endParaRPr lang="en-US" dirty="0"/>
          </a:p>
        </p:txBody>
      </p:sp>
      <p:pic>
        <p:nvPicPr>
          <p:cNvPr id="5" name="Picture 4">
            <a:extLst>
              <a:ext uri="{FF2B5EF4-FFF2-40B4-BE49-F238E27FC236}">
                <a16:creationId xmlns:a16="http://schemas.microsoft.com/office/drawing/2014/main" id="{1F41C458-D9ED-479E-BEA5-49E14D0F0CED}"/>
              </a:ext>
            </a:extLst>
          </p:cNvPr>
          <p:cNvPicPr>
            <a:picLocks noChangeAspect="1"/>
          </p:cNvPicPr>
          <p:nvPr/>
        </p:nvPicPr>
        <p:blipFill rotWithShape="1">
          <a:blip r:embed="rId4"/>
          <a:srcRect l="7120" b="37005"/>
          <a:stretch/>
        </p:blipFill>
        <p:spPr>
          <a:xfrm>
            <a:off x="6682300" y="1472339"/>
            <a:ext cx="5509700" cy="2944677"/>
          </a:xfrm>
          <a:prstGeom prst="rect">
            <a:avLst/>
          </a:prstGeom>
        </p:spPr>
      </p:pic>
    </p:spTree>
    <p:custDataLst>
      <p:tags r:id="rId1"/>
    </p:custDataLst>
    <p:extLst>
      <p:ext uri="{BB962C8B-B14F-4D97-AF65-F5344CB8AC3E}">
        <p14:creationId xmlns:p14="http://schemas.microsoft.com/office/powerpoint/2010/main" val="4245597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2356" y="1169581"/>
            <a:ext cx="8807287" cy="2777583"/>
          </a:xfrm>
        </p:spPr>
        <p:txBody>
          <a:bodyPr>
            <a:noAutofit/>
          </a:bodyPr>
          <a:lstStyle/>
          <a:p>
            <a:pPr algn="l"/>
            <a:r>
              <a:rPr lang="en-US" sz="7200" b="0" dirty="0">
                <a:latin typeface="Eras Medium ITC" panose="020B0602030504020804" pitchFamily="34" charset="0"/>
              </a:rPr>
              <a:t>Service Model vs. </a:t>
            </a:r>
            <a:br>
              <a:rPr lang="en-US" sz="7200" b="0" dirty="0">
                <a:latin typeface="Eras Medium ITC" panose="020B0602030504020804" pitchFamily="34" charset="0"/>
              </a:rPr>
            </a:br>
            <a:r>
              <a:rPr lang="en-US" sz="7200" b="0" dirty="0">
                <a:latin typeface="Eras Medium ITC" panose="020B0602030504020804" pitchFamily="34" charset="0"/>
              </a:rPr>
              <a:t>Organizing Model</a:t>
            </a:r>
            <a:endParaRPr lang="en-US" sz="7200" dirty="0">
              <a:latin typeface="+mn-lt"/>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l="813" r="813"/>
          <a:stretch/>
        </p:blipFill>
        <p:spPr>
          <a:xfrm>
            <a:off x="1092431" y="4307643"/>
            <a:ext cx="2580201" cy="174967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l="4782" r="4782"/>
          <a:stretch/>
        </p:blipFill>
        <p:spPr bwMode="auto">
          <a:xfrm>
            <a:off x="6758079" y="4307643"/>
            <a:ext cx="2456892" cy="177311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Picture 2" descr="http://afgenvac.org/wp-content/uploads/2012/05/negotiations.jpeg">
            <a:extLst>
              <a:ext uri="{FF2B5EF4-FFF2-40B4-BE49-F238E27FC236}">
                <a16:creationId xmlns:a16="http://schemas.microsoft.com/office/drawing/2014/main" id="{C1870A9F-1127-4854-848E-0F3DB4695C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5913" y="4307643"/>
            <a:ext cx="2458885" cy="1766883"/>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99550C86-6D00-423B-AAFA-BA3E842AFC85}"/>
              </a:ext>
            </a:extLst>
          </p:cNvPr>
          <p:cNvPicPr>
            <a:picLocks noChangeAspect="1"/>
          </p:cNvPicPr>
          <p:nvPr/>
        </p:nvPicPr>
        <p:blipFill rotWithShape="1">
          <a:blip r:embed="rId8"/>
          <a:srcRect l="18963" t="20334" r="18262"/>
          <a:stretch/>
        </p:blipFill>
        <p:spPr>
          <a:xfrm>
            <a:off x="9528252" y="4307643"/>
            <a:ext cx="2580201" cy="174967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449592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71714" y="989556"/>
            <a:ext cx="9415486" cy="2668044"/>
          </a:xfrm>
          <a:solidFill>
            <a:schemeClr val="bg1"/>
          </a:solidFill>
        </p:spPr>
        <p:txBody>
          <a:bodyPr anchor="t">
            <a:noAutofit/>
          </a:bodyPr>
          <a:lstStyle/>
          <a:p>
            <a:pPr algn="l"/>
            <a:r>
              <a:rPr lang="en-US" sz="5400" dirty="0">
                <a:latin typeface="Eras Medium ITC" panose="020B0602030504020804" pitchFamily="34" charset="0"/>
              </a:rPr>
              <a:t>Collective Bargaining II:</a:t>
            </a:r>
            <a:br>
              <a:rPr lang="en-US" sz="5400" dirty="0">
                <a:latin typeface="Eras Medium ITC" panose="020B0602030504020804" pitchFamily="34" charset="0"/>
              </a:rPr>
            </a:br>
            <a:br>
              <a:rPr lang="en-US" dirty="0">
                <a:latin typeface="+mn-lt"/>
                <a:cs typeface="Arial" panose="020B0604020202020204" pitchFamily="34" charset="0"/>
              </a:rPr>
            </a:br>
            <a:r>
              <a:rPr lang="en-US" sz="6000" dirty="0">
                <a:latin typeface="Eras Medium ITC" panose="020B0602030504020804" pitchFamily="34" charset="0"/>
              </a:rPr>
              <a:t>NOW Strategic Bargaining</a:t>
            </a:r>
          </a:p>
        </p:txBody>
      </p:sp>
      <p:pic>
        <p:nvPicPr>
          <p:cNvPr id="1026" name="Picture 2" descr="http://photos.prnewswire.com/prnvar/20140206/DC60675-b?max=16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8564" y="4283714"/>
            <a:ext cx="2449423" cy="173998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6"/>
          <a:srcRect l="18963" t="20334" r="18262"/>
          <a:stretch/>
        </p:blipFill>
        <p:spPr>
          <a:xfrm>
            <a:off x="6639791" y="4274023"/>
            <a:ext cx="2580201" cy="174967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a:stretch>
            <a:fillRect/>
          </a:stretch>
        </p:blipFill>
        <p:spPr>
          <a:xfrm>
            <a:off x="1087998" y="4278869"/>
            <a:ext cx="2580201" cy="174967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8"/>
          <a:srcRect l="6800"/>
          <a:stretch/>
        </p:blipFill>
        <p:spPr>
          <a:xfrm>
            <a:off x="3941018" y="4278869"/>
            <a:ext cx="2580201" cy="177496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88444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425302"/>
            <a:ext cx="9933211" cy="1365656"/>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Effective Locals: Service vs. </a:t>
            </a:r>
            <a:br>
              <a:rPr lang="en-US" sz="4400" dirty="0">
                <a:solidFill>
                  <a:srgbClr val="002060"/>
                </a:solidFill>
                <a:latin typeface="Eras Medium ITC" panose="020B0602030504020804" pitchFamily="34" charset="0"/>
                <a:cs typeface="Arial" panose="020B0604020202020204" pitchFamily="34" charset="0"/>
              </a:rPr>
            </a:br>
            <a:r>
              <a:rPr lang="en-US" sz="4400" dirty="0">
                <a:solidFill>
                  <a:srgbClr val="002060"/>
                </a:solidFill>
                <a:latin typeface="Eras Medium ITC" panose="020B0602030504020804" pitchFamily="34" charset="0"/>
                <a:cs typeface="Arial" panose="020B0604020202020204" pitchFamily="34" charset="0"/>
              </a:rPr>
              <a:t>Organizing Model</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974456" y="1871330"/>
            <a:ext cx="4914900" cy="3359890"/>
          </a:xfrm>
        </p:spPr>
        <p:txBody>
          <a:bodyPr>
            <a:normAutofit/>
          </a:bodyPr>
          <a:lstStyle/>
          <a:p>
            <a:pPr marL="0" indent="0" algn="l">
              <a:buNone/>
            </a:pPr>
            <a:r>
              <a:rPr lang="en-US" sz="3600" dirty="0"/>
              <a:t>Unions can operate in one of two ways:</a:t>
            </a:r>
          </a:p>
          <a:p>
            <a:pPr marL="742950" indent="-742950" algn="l">
              <a:buFont typeface="+mj-lt"/>
              <a:buAutoNum type="arabicPeriod"/>
            </a:pPr>
            <a:r>
              <a:rPr lang="en-US" sz="3600" dirty="0"/>
              <a:t>Service Model or, </a:t>
            </a:r>
          </a:p>
          <a:p>
            <a:pPr marL="742950" indent="-742950" algn="l">
              <a:buFont typeface="+mj-lt"/>
              <a:buAutoNum type="arabicPeriod"/>
            </a:pPr>
            <a:r>
              <a:rPr lang="en-US" sz="3600" dirty="0"/>
              <a:t>Organizing Model.</a:t>
            </a:r>
            <a:endParaRPr lang="en-US" sz="5400" dirty="0"/>
          </a:p>
          <a:p>
            <a:pPr algn="l"/>
            <a:endParaRPr lang="en-US" dirty="0"/>
          </a:p>
        </p:txBody>
      </p:sp>
      <p:pic>
        <p:nvPicPr>
          <p:cNvPr id="7" name="Picture 12" descr="http://www.labornotes.org/sites/default/files/main/articles/tsauniontime.300.jpg">
            <a:extLst>
              <a:ext uri="{FF2B5EF4-FFF2-40B4-BE49-F238E27FC236}">
                <a16:creationId xmlns:a16="http://schemas.microsoft.com/office/drawing/2014/main" id="{F5958603-EA46-4B26-B381-9A4BB92C7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057" y="1871329"/>
            <a:ext cx="5817812" cy="387854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908361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42555-E7EB-4F7F-B9B8-90B1B9989309}"/>
              </a:ext>
            </a:extLst>
          </p:cNvPr>
          <p:cNvSpPr>
            <a:spLocks noGrp="1"/>
          </p:cNvSpPr>
          <p:nvPr>
            <p:ph type="ctrTitle"/>
          </p:nvPr>
        </p:nvSpPr>
        <p:spPr>
          <a:xfrm>
            <a:off x="640597" y="440437"/>
            <a:ext cx="9144000" cy="958285"/>
          </a:xfrm>
        </p:spPr>
        <p:txBody>
          <a:bodyPr>
            <a:normAutofit/>
          </a:bodyPr>
          <a:lstStyle/>
          <a:p>
            <a:pPr algn="l"/>
            <a:r>
              <a:rPr lang="en-US" sz="5400" dirty="0">
                <a:solidFill>
                  <a:srgbClr val="002060"/>
                </a:solidFill>
                <a:latin typeface="Eras Medium ITC" panose="020B0602030504020804" pitchFamily="34" charset="0"/>
              </a:rPr>
              <a:t>The Service Model </a:t>
            </a:r>
          </a:p>
        </p:txBody>
      </p:sp>
      <p:sp>
        <p:nvSpPr>
          <p:cNvPr id="3" name="Subtitle 2">
            <a:extLst>
              <a:ext uri="{FF2B5EF4-FFF2-40B4-BE49-F238E27FC236}">
                <a16:creationId xmlns:a16="http://schemas.microsoft.com/office/drawing/2014/main" id="{A0E255A6-372C-45B2-A7F4-AF528A9454CB}"/>
              </a:ext>
            </a:extLst>
          </p:cNvPr>
          <p:cNvSpPr>
            <a:spLocks noGrp="1"/>
          </p:cNvSpPr>
          <p:nvPr>
            <p:ph type="subTitle" idx="1"/>
          </p:nvPr>
        </p:nvSpPr>
        <p:spPr>
          <a:xfrm>
            <a:off x="1524000" y="1658319"/>
            <a:ext cx="9144000" cy="3471620"/>
          </a:xfrm>
        </p:spPr>
        <p:txBody>
          <a:bodyPr/>
          <a:lstStyle/>
          <a:p>
            <a:pPr marL="0" indent="0" algn="l">
              <a:buNone/>
            </a:pPr>
            <a:r>
              <a:rPr lang="en-US" sz="2800" dirty="0"/>
              <a:t>A Service Model Union is a fee-for-service organization.  The members pay fees (dues) for the services, such as bargaining and grievance representation.  </a:t>
            </a:r>
          </a:p>
          <a:p>
            <a:pPr marL="342900" indent="-342900" algn="l">
              <a:buFont typeface="Arial" panose="020B0604020202020204" pitchFamily="34" charset="0"/>
              <a:buChar char="•"/>
            </a:pPr>
            <a:r>
              <a:rPr lang="en-US" dirty="0"/>
              <a:t>The Union is little more than a service provider.</a:t>
            </a:r>
          </a:p>
          <a:p>
            <a:pPr marL="342900" indent="-342900" algn="l">
              <a:buFont typeface="Arial" panose="020B0604020202020204" pitchFamily="34" charset="0"/>
              <a:buChar char="•"/>
            </a:pPr>
            <a:r>
              <a:rPr lang="en-US" dirty="0"/>
              <a:t> The Union is seen as a third-party entity.  </a:t>
            </a:r>
          </a:p>
          <a:p>
            <a:pPr marL="342900" indent="-342900" algn="l">
              <a:buFont typeface="Arial" panose="020B0604020202020204" pitchFamily="34" charset="0"/>
              <a:buChar char="•"/>
            </a:pPr>
            <a:r>
              <a:rPr lang="en-US" dirty="0"/>
              <a:t>It does not build ownership or involve the rank-and-file membership in Union activities, such as collective bargaining.  </a:t>
            </a:r>
          </a:p>
          <a:p>
            <a:pPr algn="l"/>
            <a:endParaRPr lang="en-US" dirty="0"/>
          </a:p>
        </p:txBody>
      </p:sp>
    </p:spTree>
    <p:custDataLst>
      <p:tags r:id="rId1"/>
    </p:custDataLst>
    <p:extLst>
      <p:ext uri="{BB962C8B-B14F-4D97-AF65-F5344CB8AC3E}">
        <p14:creationId xmlns:p14="http://schemas.microsoft.com/office/powerpoint/2010/main" val="2612264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425302"/>
            <a:ext cx="9933211" cy="927377"/>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The Organizing Model</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605634" y="1596325"/>
            <a:ext cx="5640183" cy="3634895"/>
          </a:xfrm>
        </p:spPr>
        <p:txBody>
          <a:bodyPr>
            <a:normAutofit fontScale="70000" lnSpcReduction="20000"/>
          </a:bodyPr>
          <a:lstStyle/>
          <a:p>
            <a:pPr marL="61913" lvl="1" algn="l">
              <a:buNone/>
            </a:pPr>
            <a:r>
              <a:rPr lang="en-US" sz="4000" dirty="0"/>
              <a:t>An Organizing Model Union is run by the members around issues and activities that matter to them. </a:t>
            </a:r>
          </a:p>
          <a:p>
            <a:pPr marL="1028700" lvl="1" indent="-571500" algn="l">
              <a:buFont typeface="Arial" panose="020B0604020202020204" pitchFamily="34" charset="0"/>
              <a:buChar char="•"/>
            </a:pPr>
            <a:r>
              <a:rPr lang="en-US" sz="3600" dirty="0"/>
              <a:t>Union not seen as a third party.</a:t>
            </a:r>
          </a:p>
          <a:p>
            <a:pPr marL="1028700" lvl="1" indent="-571500" algn="l">
              <a:buFont typeface="Arial" panose="020B0604020202020204" pitchFamily="34" charset="0"/>
              <a:buChar char="•"/>
            </a:pPr>
            <a:r>
              <a:rPr lang="en-US" sz="3600" dirty="0"/>
              <a:t>Union is recognized as an organization of employees working together to help each other. </a:t>
            </a:r>
          </a:p>
          <a:p>
            <a:pPr marL="1028700" lvl="1" indent="-571500" algn="l">
              <a:buFont typeface="Arial" panose="020B0604020202020204" pitchFamily="34" charset="0"/>
              <a:buChar char="•"/>
            </a:pPr>
            <a:r>
              <a:rPr lang="en-US" sz="3600" dirty="0"/>
              <a:t>Power, mobilization, and issue development comes from the members. </a:t>
            </a:r>
          </a:p>
          <a:p>
            <a:pPr algn="l"/>
            <a:endParaRPr lang="en-US" dirty="0"/>
          </a:p>
        </p:txBody>
      </p:sp>
      <p:pic>
        <p:nvPicPr>
          <p:cNvPr id="5" name="Picture 4" descr="http://www.charlotteobserver.com/news/business/3sqf7d/picture86742437/ALTERNATES/FREE_640/IMG_7736">
            <a:extLst>
              <a:ext uri="{FF2B5EF4-FFF2-40B4-BE49-F238E27FC236}">
                <a16:creationId xmlns:a16="http://schemas.microsoft.com/office/drawing/2014/main" id="{DF298F4A-4FD0-4727-AC3E-4934B7D65B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54" t="32727" r="2382"/>
          <a:stretch/>
        </p:blipFill>
        <p:spPr bwMode="auto">
          <a:xfrm>
            <a:off x="5925519" y="2465598"/>
            <a:ext cx="6096000" cy="345734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31499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425302"/>
            <a:ext cx="9933211" cy="927377"/>
          </a:xfrm>
        </p:spPr>
        <p:txBody>
          <a:bodyPr>
            <a:normAutofit fontScale="90000"/>
          </a:bodyPr>
          <a:lstStyle/>
          <a:p>
            <a:pPr algn="l"/>
            <a:r>
              <a:rPr lang="en-US" sz="4400" dirty="0">
                <a:solidFill>
                  <a:srgbClr val="002060"/>
                </a:solidFill>
                <a:latin typeface="Eras Medium ITC" panose="020B0602030504020804" pitchFamily="34" charset="0"/>
                <a:cs typeface="Arial" panose="020B0604020202020204" pitchFamily="34" charset="0"/>
              </a:rPr>
              <a:t>Bargaining: Organizing vs. Servicing Model </a:t>
            </a:r>
            <a:endParaRPr lang="en-US"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605634" y="1596325"/>
            <a:ext cx="6446095" cy="3634895"/>
          </a:xfrm>
        </p:spPr>
        <p:txBody>
          <a:bodyPr>
            <a:normAutofit fontScale="92500" lnSpcReduction="20000"/>
          </a:bodyPr>
          <a:lstStyle/>
          <a:p>
            <a:pPr algn="l"/>
            <a:r>
              <a:rPr lang="en-US" dirty="0"/>
              <a:t>Collective bargaining is more effective with Organizing Model Unions: </a:t>
            </a:r>
          </a:p>
          <a:p>
            <a:pPr marL="571500" indent="-571500" algn="l">
              <a:buFont typeface="Arial" panose="020B0604020202020204" pitchFamily="34" charset="0"/>
              <a:buChar char="•"/>
            </a:pPr>
            <a:r>
              <a:rPr lang="en-US" dirty="0"/>
              <a:t>Collective bargaining involves power and leverage. </a:t>
            </a:r>
          </a:p>
          <a:p>
            <a:pPr marL="571500" indent="-571500" algn="l">
              <a:buFont typeface="Arial" panose="020B0604020202020204" pitchFamily="34" charset="0"/>
              <a:buChar char="•"/>
            </a:pPr>
            <a:r>
              <a:rPr lang="en-US" dirty="0"/>
              <a:t>The main resource for Unions is their membership.</a:t>
            </a:r>
          </a:p>
          <a:p>
            <a:pPr marL="571500" indent="-571500" algn="l">
              <a:buFont typeface="Arial" panose="020B0604020202020204" pitchFamily="34" charset="0"/>
              <a:buChar char="•"/>
            </a:pPr>
            <a:r>
              <a:rPr lang="en-US" dirty="0"/>
              <a:t>Members may have connections with the community, managers, and others who can influence the Agency.</a:t>
            </a:r>
          </a:p>
          <a:p>
            <a:pPr marL="571500" indent="-571500" algn="l">
              <a:buFont typeface="Arial" panose="020B0604020202020204" pitchFamily="34" charset="0"/>
              <a:buChar char="•"/>
            </a:pPr>
            <a:r>
              <a:rPr lang="en-US" dirty="0"/>
              <a:t>A bargaining team must communicate with the membership to identify the most important issues.</a:t>
            </a:r>
          </a:p>
          <a:p>
            <a:pPr lvl="1"/>
            <a:endParaRPr lang="en-US" dirty="0"/>
          </a:p>
          <a:p>
            <a:pPr algn="l"/>
            <a:endParaRPr lang="en-US" sz="1200" dirty="0"/>
          </a:p>
        </p:txBody>
      </p:sp>
      <p:pic>
        <p:nvPicPr>
          <p:cNvPr id="7" name="Picture 6">
            <a:extLst>
              <a:ext uri="{FF2B5EF4-FFF2-40B4-BE49-F238E27FC236}">
                <a16:creationId xmlns:a16="http://schemas.microsoft.com/office/drawing/2014/main" id="{AA7A0363-CAC4-4234-AC5E-A615D081DB28}"/>
              </a:ext>
            </a:extLst>
          </p:cNvPr>
          <p:cNvPicPr>
            <a:picLocks noChangeAspect="1"/>
          </p:cNvPicPr>
          <p:nvPr/>
        </p:nvPicPr>
        <p:blipFill>
          <a:blip r:embed="rId4"/>
          <a:stretch>
            <a:fillRect/>
          </a:stretch>
        </p:blipFill>
        <p:spPr>
          <a:xfrm>
            <a:off x="8233129" y="1642819"/>
            <a:ext cx="3635021" cy="2145355"/>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Picture 2" descr="http://mediad.publicbroadcasting.net/p/kvcr/files/styles/medium/public/201509/Union-Contract.jpg">
            <a:extLst>
              <a:ext uri="{FF2B5EF4-FFF2-40B4-BE49-F238E27FC236}">
                <a16:creationId xmlns:a16="http://schemas.microsoft.com/office/drawing/2014/main" id="{3B192AE4-9EB2-47FE-8BED-565B9A9C8A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748" y="4141007"/>
            <a:ext cx="3635022" cy="2180425"/>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924391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CD05B-55EC-473A-AE5F-AB6147003D3F}"/>
              </a:ext>
            </a:extLst>
          </p:cNvPr>
          <p:cNvSpPr>
            <a:spLocks noGrp="1"/>
          </p:cNvSpPr>
          <p:nvPr>
            <p:ph type="title"/>
          </p:nvPr>
        </p:nvSpPr>
        <p:spPr>
          <a:xfrm>
            <a:off x="1463041" y="1589649"/>
            <a:ext cx="10191526" cy="1839351"/>
          </a:xfrm>
        </p:spPr>
        <p:txBody>
          <a:bodyPr>
            <a:noAutofit/>
          </a:bodyPr>
          <a:lstStyle/>
          <a:p>
            <a:r>
              <a:rPr lang="en-US" sz="7200" dirty="0">
                <a:latin typeface="Eras Medium ITC" panose="020B0602030504020804" pitchFamily="34" charset="0"/>
              </a:rPr>
              <a:t>Strategic Bargaining Assessment</a:t>
            </a:r>
          </a:p>
        </p:txBody>
      </p:sp>
      <p:pic>
        <p:nvPicPr>
          <p:cNvPr id="7" name="Content Placeholder 6">
            <a:extLst>
              <a:ext uri="{FF2B5EF4-FFF2-40B4-BE49-F238E27FC236}">
                <a16:creationId xmlns:a16="http://schemas.microsoft.com/office/drawing/2014/main" id="{AFC8261C-391F-492E-A6D9-813AA2B61EBB}"/>
              </a:ext>
            </a:extLst>
          </p:cNvPr>
          <p:cNvPicPr>
            <a:picLocks noGrp="1" noChangeAspect="1"/>
          </p:cNvPicPr>
          <p:nvPr>
            <p:ph idx="1"/>
          </p:nvPr>
        </p:nvPicPr>
        <p:blipFill rotWithShape="1">
          <a:blip r:embed="rId3"/>
          <a:srcRect l="18963" t="20334" r="18262"/>
          <a:stretch/>
        </p:blipFill>
        <p:spPr>
          <a:xfrm>
            <a:off x="626303" y="3882318"/>
            <a:ext cx="3240019" cy="2262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http://afge2324.org/wp-content/uploads/2016/03/DSC_6404a.jpg">
            <a:extLst>
              <a:ext uri="{FF2B5EF4-FFF2-40B4-BE49-F238E27FC236}">
                <a16:creationId xmlns:a16="http://schemas.microsoft.com/office/drawing/2014/main" id="{B2B8DBD6-6CCD-4B0F-970D-EF8746C413E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3" t="5063" r="2757" b="25739"/>
          <a:stretch/>
        </p:blipFill>
        <p:spPr bwMode="auto">
          <a:xfrm>
            <a:off x="4256648" y="3882318"/>
            <a:ext cx="3240019" cy="226218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Picture 9" descr="Two people sitting at a table&#10;&#10;Description automatically generated with low confidence">
            <a:extLst>
              <a:ext uri="{FF2B5EF4-FFF2-40B4-BE49-F238E27FC236}">
                <a16:creationId xmlns:a16="http://schemas.microsoft.com/office/drawing/2014/main" id="{B4F72E6B-14C9-4489-BCD0-4B881484F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93" y="3882318"/>
            <a:ext cx="3236976" cy="2237975"/>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625884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425302"/>
            <a:ext cx="9933211" cy="927377"/>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Start with a Basic Assessment</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605634" y="1596325"/>
            <a:ext cx="6174994" cy="4101090"/>
          </a:xfrm>
        </p:spPr>
        <p:txBody>
          <a:bodyPr>
            <a:normAutofit fontScale="47500" lnSpcReduction="20000"/>
          </a:bodyPr>
          <a:lstStyle/>
          <a:p>
            <a:pPr marL="685800" indent="-685800" algn="l">
              <a:buFont typeface="Arial" panose="020B0604020202020204" pitchFamily="34" charset="0"/>
              <a:buChar char="•"/>
            </a:pPr>
            <a:r>
              <a:rPr lang="en-US" sz="6700" dirty="0"/>
              <a:t>How is bargaining viewed?</a:t>
            </a:r>
          </a:p>
          <a:p>
            <a:pPr marL="685800" indent="-685800" algn="l">
              <a:buFont typeface="Arial" panose="020B0604020202020204" pitchFamily="34" charset="0"/>
              <a:buChar char="•"/>
            </a:pPr>
            <a:r>
              <a:rPr lang="en-US" sz="6700" dirty="0"/>
              <a:t>What is your experience level?</a:t>
            </a:r>
          </a:p>
          <a:p>
            <a:pPr marL="685800" indent="-685800" algn="l">
              <a:buFont typeface="Arial" panose="020B0604020202020204" pitchFamily="34" charset="0"/>
              <a:buChar char="•"/>
            </a:pPr>
            <a:r>
              <a:rPr lang="en-US" sz="6700" dirty="0"/>
              <a:t>What resources do we have to work with?</a:t>
            </a:r>
          </a:p>
          <a:p>
            <a:pPr marL="685800" indent="-685800" algn="l">
              <a:buFont typeface="Arial" panose="020B0604020202020204" pitchFamily="34" charset="0"/>
              <a:buChar char="•"/>
            </a:pPr>
            <a:r>
              <a:rPr lang="en-US" sz="6700" dirty="0"/>
              <a:t>What do we hope to achieve?</a:t>
            </a:r>
          </a:p>
          <a:p>
            <a:pPr marL="685800" indent="-685800" algn="l">
              <a:buFont typeface="Arial" panose="020B0604020202020204" pitchFamily="34" charset="0"/>
              <a:buChar char="•"/>
            </a:pPr>
            <a:r>
              <a:rPr lang="en-US" sz="6700" dirty="0"/>
              <a:t>Who are we bargaining with?</a:t>
            </a:r>
          </a:p>
          <a:p>
            <a:pPr algn="l"/>
            <a:endParaRPr lang="en-US" dirty="0"/>
          </a:p>
        </p:txBody>
      </p:sp>
      <p:pic>
        <p:nvPicPr>
          <p:cNvPr id="6" name="Picture 5">
            <a:extLst>
              <a:ext uri="{FF2B5EF4-FFF2-40B4-BE49-F238E27FC236}">
                <a16:creationId xmlns:a16="http://schemas.microsoft.com/office/drawing/2014/main" id="{7D74CB85-4E3F-410C-BD6A-7AAEC49B4E32}"/>
              </a:ext>
            </a:extLst>
          </p:cNvPr>
          <p:cNvPicPr>
            <a:picLocks noChangeAspect="1"/>
          </p:cNvPicPr>
          <p:nvPr/>
        </p:nvPicPr>
        <p:blipFill>
          <a:blip r:embed="rId4"/>
          <a:stretch>
            <a:fillRect/>
          </a:stretch>
        </p:blipFill>
        <p:spPr>
          <a:xfrm>
            <a:off x="6970754" y="1796318"/>
            <a:ext cx="4615612" cy="286512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422050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B1821-C666-4608-A2F5-205847AC011D}"/>
              </a:ext>
            </a:extLst>
          </p:cNvPr>
          <p:cNvSpPr>
            <a:spLocks noGrp="1"/>
          </p:cNvSpPr>
          <p:nvPr>
            <p:ph type="title"/>
          </p:nvPr>
        </p:nvSpPr>
        <p:spPr>
          <a:xfrm>
            <a:off x="839788" y="457200"/>
            <a:ext cx="9865726" cy="1600200"/>
          </a:xfrm>
        </p:spPr>
        <p:txBody>
          <a:bodyPr>
            <a:normAutofit/>
          </a:bodyPr>
          <a:lstStyle/>
          <a:p>
            <a:r>
              <a:rPr lang="en-US" sz="5400" dirty="0">
                <a:solidFill>
                  <a:srgbClr val="002060"/>
                </a:solidFill>
                <a:latin typeface="Eras Medium ITC" panose="020B0602030504020804" pitchFamily="34" charset="0"/>
              </a:rPr>
              <a:t>Attitude Towards Bargaining</a:t>
            </a:r>
          </a:p>
        </p:txBody>
      </p:sp>
      <p:pic>
        <p:nvPicPr>
          <p:cNvPr id="10" name="Picture Placeholder 9" descr="Glasses with solid fill">
            <a:extLst>
              <a:ext uri="{FF2B5EF4-FFF2-40B4-BE49-F238E27FC236}">
                <a16:creationId xmlns:a16="http://schemas.microsoft.com/office/drawing/2014/main" id="{30581126-EE80-426F-93F3-A5C4AEDEBCCE}"/>
              </a:ext>
            </a:extLst>
          </p:cNvPr>
          <p:cNvPicPr>
            <a:picLocks noGrp="1" noChangeAspect="1"/>
          </p:cNvPicPr>
          <p:nvPr>
            <p:ph type="pic"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908" b="4908"/>
          <a:stretch>
            <a:fillRect/>
          </a:stretch>
        </p:blipFill>
        <p:spPr>
          <a:xfrm>
            <a:off x="7034213" y="2447925"/>
            <a:ext cx="3784600" cy="3413125"/>
          </a:xfrm>
        </p:spPr>
      </p:pic>
      <p:sp>
        <p:nvSpPr>
          <p:cNvPr id="6" name="Text Placeholder 5">
            <a:extLst>
              <a:ext uri="{FF2B5EF4-FFF2-40B4-BE49-F238E27FC236}">
                <a16:creationId xmlns:a16="http://schemas.microsoft.com/office/drawing/2014/main" id="{6D15B719-7EA5-49A6-931F-0A60305079EE}"/>
              </a:ext>
            </a:extLst>
          </p:cNvPr>
          <p:cNvSpPr>
            <a:spLocks noGrp="1"/>
          </p:cNvSpPr>
          <p:nvPr>
            <p:ph type="body" sz="half" idx="2"/>
          </p:nvPr>
        </p:nvSpPr>
        <p:spPr>
          <a:xfrm>
            <a:off x="839788" y="2447778"/>
            <a:ext cx="4956101" cy="3421210"/>
          </a:xfrm>
        </p:spPr>
        <p:txBody>
          <a:bodyPr>
            <a:normAutofit/>
          </a:bodyPr>
          <a:lstStyle/>
          <a:p>
            <a:r>
              <a:rPr lang="en-US" sz="4400" dirty="0"/>
              <a:t>How do you view bargaining? </a:t>
            </a:r>
          </a:p>
        </p:txBody>
      </p:sp>
    </p:spTree>
    <p:custDataLst>
      <p:tags r:id="rId1"/>
    </p:custDataLst>
    <p:extLst>
      <p:ext uri="{BB962C8B-B14F-4D97-AF65-F5344CB8AC3E}">
        <p14:creationId xmlns:p14="http://schemas.microsoft.com/office/powerpoint/2010/main" val="1426367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B1821-C666-4608-A2F5-205847AC011D}"/>
              </a:ext>
            </a:extLst>
          </p:cNvPr>
          <p:cNvSpPr>
            <a:spLocks noGrp="1"/>
          </p:cNvSpPr>
          <p:nvPr>
            <p:ph type="title"/>
          </p:nvPr>
        </p:nvSpPr>
        <p:spPr>
          <a:xfrm>
            <a:off x="839788" y="457200"/>
            <a:ext cx="10346372" cy="1062111"/>
          </a:xfrm>
        </p:spPr>
        <p:txBody>
          <a:bodyPr>
            <a:normAutofit fontScale="90000"/>
          </a:bodyPr>
          <a:lstStyle/>
          <a:p>
            <a:r>
              <a:rPr lang="en-US" sz="5400" dirty="0">
                <a:solidFill>
                  <a:srgbClr val="002060"/>
                </a:solidFill>
                <a:latin typeface="Eras Medium ITC" panose="020B0602030504020804" pitchFamily="34" charset="0"/>
              </a:rPr>
              <a:t>Attitude Towards Bargaining (cont.)</a:t>
            </a:r>
          </a:p>
        </p:txBody>
      </p:sp>
      <p:sp>
        <p:nvSpPr>
          <p:cNvPr id="6" name="Text Placeholder 5">
            <a:extLst>
              <a:ext uri="{FF2B5EF4-FFF2-40B4-BE49-F238E27FC236}">
                <a16:creationId xmlns:a16="http://schemas.microsoft.com/office/drawing/2014/main" id="{6D15B719-7EA5-49A6-931F-0A60305079EE}"/>
              </a:ext>
            </a:extLst>
          </p:cNvPr>
          <p:cNvSpPr>
            <a:spLocks noGrp="1"/>
          </p:cNvSpPr>
          <p:nvPr>
            <p:ph type="body" sz="half" idx="2"/>
          </p:nvPr>
        </p:nvSpPr>
        <p:spPr>
          <a:xfrm>
            <a:off x="839788" y="1856935"/>
            <a:ext cx="5645418" cy="4012053"/>
          </a:xfrm>
        </p:spPr>
        <p:txBody>
          <a:bodyPr>
            <a:normAutofit fontScale="47500" lnSpcReduction="20000"/>
          </a:bodyPr>
          <a:lstStyle/>
          <a:p>
            <a:r>
              <a:rPr lang="en-US" sz="6600" dirty="0"/>
              <a:t>Every Negotiating Team must bargain with an eye towards:</a:t>
            </a:r>
          </a:p>
          <a:p>
            <a:pPr marL="857250" indent="-857250">
              <a:buFont typeface="Arial" panose="020B0604020202020204" pitchFamily="34" charset="0"/>
              <a:buChar char="•"/>
            </a:pPr>
            <a:r>
              <a:rPr lang="en-US" sz="6600" dirty="0"/>
              <a:t>Building a stronger contract</a:t>
            </a:r>
          </a:p>
          <a:p>
            <a:pPr marL="857250" indent="-857250">
              <a:buFont typeface="Arial" panose="020B0604020202020204" pitchFamily="34" charset="0"/>
              <a:buChar char="•"/>
            </a:pPr>
            <a:r>
              <a:rPr lang="en-US" sz="6600" dirty="0"/>
              <a:t>Building a relationship with management that will better serve the members</a:t>
            </a:r>
          </a:p>
          <a:p>
            <a:pPr marL="857250" indent="-857250">
              <a:buFont typeface="Arial" panose="020B0604020202020204" pitchFamily="34" charset="0"/>
              <a:buChar char="•"/>
            </a:pPr>
            <a:r>
              <a:rPr lang="en-US" sz="6600" dirty="0"/>
              <a:t>Building the strength of unit</a:t>
            </a:r>
          </a:p>
        </p:txBody>
      </p:sp>
      <p:pic>
        <p:nvPicPr>
          <p:cNvPr id="7" name="Picture 4" descr="http://hrc-assets.s3.amazonaws.com/images/made/images/remote/http_hrc-assets.s3-website-us-east-1.amazonaws.com/files/images/corporatedownloads/platinum-target_600_338.png">
            <a:extLst>
              <a:ext uri="{FF2B5EF4-FFF2-40B4-BE49-F238E27FC236}">
                <a16:creationId xmlns:a16="http://schemas.microsoft.com/office/drawing/2014/main" id="{E5483281-0481-4445-B889-0D2B8D4FF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78" t="8491" r="29922" b="26657"/>
          <a:stretch/>
        </p:blipFill>
        <p:spPr bwMode="auto">
          <a:xfrm>
            <a:off x="8173646" y="1965959"/>
            <a:ext cx="3012514" cy="2697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F8B7ED3-DE4B-422F-BDEA-546206182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200" y="2788920"/>
            <a:ext cx="990600" cy="1143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834359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B1821-C666-4608-A2F5-205847AC011D}"/>
              </a:ext>
            </a:extLst>
          </p:cNvPr>
          <p:cNvSpPr>
            <a:spLocks noGrp="1"/>
          </p:cNvSpPr>
          <p:nvPr>
            <p:ph type="title"/>
          </p:nvPr>
        </p:nvSpPr>
        <p:spPr>
          <a:xfrm>
            <a:off x="647114" y="457200"/>
            <a:ext cx="8187397" cy="1062111"/>
          </a:xfrm>
        </p:spPr>
        <p:txBody>
          <a:bodyPr>
            <a:noAutofit/>
          </a:bodyPr>
          <a:lstStyle/>
          <a:p>
            <a:r>
              <a:rPr lang="en-US" sz="4400" dirty="0">
                <a:solidFill>
                  <a:srgbClr val="002060"/>
                </a:solidFill>
                <a:latin typeface="Eras Medium ITC" panose="020B0602030504020804" pitchFamily="34" charset="0"/>
              </a:rPr>
              <a:t>Change how Collective Bargaining is viewed</a:t>
            </a:r>
          </a:p>
        </p:txBody>
      </p:sp>
      <p:sp>
        <p:nvSpPr>
          <p:cNvPr id="6" name="Text Placeholder 5">
            <a:extLst>
              <a:ext uri="{FF2B5EF4-FFF2-40B4-BE49-F238E27FC236}">
                <a16:creationId xmlns:a16="http://schemas.microsoft.com/office/drawing/2014/main" id="{6D15B719-7EA5-49A6-931F-0A60305079EE}"/>
              </a:ext>
            </a:extLst>
          </p:cNvPr>
          <p:cNvSpPr>
            <a:spLocks noGrp="1"/>
          </p:cNvSpPr>
          <p:nvPr>
            <p:ph type="body" sz="half" idx="2"/>
          </p:nvPr>
        </p:nvSpPr>
        <p:spPr>
          <a:xfrm>
            <a:off x="2077328" y="1674055"/>
            <a:ext cx="8637563" cy="4012053"/>
          </a:xfrm>
        </p:spPr>
        <p:txBody>
          <a:bodyPr>
            <a:normAutofit fontScale="62500" lnSpcReduction="20000"/>
          </a:bodyPr>
          <a:lstStyle/>
          <a:p>
            <a:r>
              <a:rPr lang="en-US" sz="4000" i="1" dirty="0"/>
              <a:t>By the Union</a:t>
            </a:r>
          </a:p>
          <a:p>
            <a:pPr lvl="1">
              <a:buFont typeface="Courier New" panose="02070309020205020404" pitchFamily="49" charset="0"/>
              <a:buChar char="o"/>
            </a:pPr>
            <a:r>
              <a:rPr lang="en-US" sz="4000" dirty="0"/>
              <a:t>We don’t bargain in a bubble</a:t>
            </a:r>
          </a:p>
          <a:p>
            <a:pPr lvl="1">
              <a:buFont typeface="Courier New" panose="02070309020205020404" pitchFamily="49" charset="0"/>
              <a:buChar char="o"/>
            </a:pPr>
            <a:r>
              <a:rPr lang="en-US" sz="4000" dirty="0"/>
              <a:t>We bargain at the table - we win away from the table</a:t>
            </a:r>
          </a:p>
          <a:p>
            <a:r>
              <a:rPr lang="en-US" sz="4000" i="1" dirty="0"/>
              <a:t>By the Employees</a:t>
            </a:r>
          </a:p>
          <a:p>
            <a:pPr lvl="1">
              <a:buFont typeface="Courier New" panose="02070309020205020404" pitchFamily="49" charset="0"/>
              <a:buChar char="o"/>
            </a:pPr>
            <a:r>
              <a:rPr lang="en-US" sz="4000" dirty="0"/>
              <a:t>This is our process</a:t>
            </a:r>
          </a:p>
          <a:p>
            <a:pPr lvl="1">
              <a:buFont typeface="Courier New" panose="02070309020205020404" pitchFamily="49" charset="0"/>
              <a:buChar char="o"/>
            </a:pPr>
            <a:r>
              <a:rPr lang="en-US" sz="4000" dirty="0"/>
              <a:t>This is a chance to be engaged</a:t>
            </a:r>
          </a:p>
          <a:p>
            <a:pPr lvl="1">
              <a:buFont typeface="Courier New" panose="02070309020205020404" pitchFamily="49" charset="0"/>
              <a:buChar char="o"/>
            </a:pPr>
            <a:r>
              <a:rPr lang="en-US" sz="4000" dirty="0"/>
              <a:t>This is a chance to have a voice</a:t>
            </a:r>
          </a:p>
          <a:p>
            <a:r>
              <a:rPr lang="en-US" sz="4000" i="1" dirty="0"/>
              <a:t>By the Agency</a:t>
            </a:r>
          </a:p>
          <a:p>
            <a:pPr lvl="1">
              <a:buFont typeface="Courier New" panose="02070309020205020404" pitchFamily="49" charset="0"/>
              <a:buChar char="o"/>
            </a:pPr>
            <a:r>
              <a:rPr lang="en-US" sz="4000" dirty="0"/>
              <a:t>This is a collaborative process, we need mutual agreement</a:t>
            </a:r>
          </a:p>
          <a:p>
            <a:pPr lvl="1">
              <a:buFont typeface="Courier New" panose="02070309020205020404" pitchFamily="49" charset="0"/>
              <a:buChar char="o"/>
            </a:pPr>
            <a:r>
              <a:rPr lang="en-US" sz="4000" dirty="0"/>
              <a:t>We are partners in this process, we must learn to work together</a:t>
            </a:r>
          </a:p>
        </p:txBody>
      </p:sp>
      <p:pic>
        <p:nvPicPr>
          <p:cNvPr id="3" name="Picture 2" descr="Logo&#10;&#10;Description automatically generated">
            <a:extLst>
              <a:ext uri="{FF2B5EF4-FFF2-40B4-BE49-F238E27FC236}">
                <a16:creationId xmlns:a16="http://schemas.microsoft.com/office/drawing/2014/main" id="{54B32848-6738-421F-B809-EA965C680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4559" y="852854"/>
            <a:ext cx="2087294" cy="2087294"/>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989659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242422"/>
            <a:ext cx="9933211" cy="927377"/>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Experience Level and Training</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605635" y="1378455"/>
            <a:ext cx="6174994" cy="4101090"/>
          </a:xfrm>
        </p:spPr>
        <p:txBody>
          <a:bodyPr>
            <a:normAutofit fontScale="47500" lnSpcReduction="20000"/>
          </a:bodyPr>
          <a:lstStyle/>
          <a:p>
            <a:pPr marL="857250" indent="-857250" algn="l">
              <a:buFont typeface="Arial" panose="020B0604020202020204" pitchFamily="34" charset="0"/>
              <a:buChar char="•"/>
            </a:pPr>
            <a:r>
              <a:rPr lang="en-US" sz="7200" dirty="0"/>
              <a:t>What kind of bargaining experience exists on the team?</a:t>
            </a:r>
          </a:p>
          <a:p>
            <a:pPr marL="857250" indent="-857250" algn="l">
              <a:buFont typeface="Arial" panose="020B0604020202020204" pitchFamily="34" charset="0"/>
              <a:buChar char="•"/>
            </a:pPr>
            <a:r>
              <a:rPr lang="en-US" sz="7200" dirty="0"/>
              <a:t>Where do our strengths lie?</a:t>
            </a:r>
          </a:p>
          <a:p>
            <a:pPr marL="857250" indent="-857250" algn="l">
              <a:buFont typeface="Arial" panose="020B0604020202020204" pitchFamily="34" charset="0"/>
              <a:buChar char="•"/>
            </a:pPr>
            <a:r>
              <a:rPr lang="en-US" sz="7200" dirty="0"/>
              <a:t>What other skills/experience would be useful when bargaining?</a:t>
            </a:r>
          </a:p>
          <a:p>
            <a:pPr marL="857250" indent="-857250" algn="l">
              <a:buFont typeface="Arial" panose="020B0604020202020204" pitchFamily="34" charset="0"/>
              <a:buChar char="•"/>
            </a:pPr>
            <a:r>
              <a:rPr lang="en-US" sz="7200" dirty="0"/>
              <a:t>Do we need any specific type of training?</a:t>
            </a:r>
          </a:p>
          <a:p>
            <a:pPr algn="l"/>
            <a:endParaRPr lang="en-US" dirty="0"/>
          </a:p>
        </p:txBody>
      </p:sp>
      <p:pic>
        <p:nvPicPr>
          <p:cNvPr id="5" name="Picture 4">
            <a:extLst>
              <a:ext uri="{FF2B5EF4-FFF2-40B4-BE49-F238E27FC236}">
                <a16:creationId xmlns:a16="http://schemas.microsoft.com/office/drawing/2014/main" id="{9E414900-46CC-4880-B1D7-2C0FA4DA5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778" y="2005964"/>
            <a:ext cx="4605484" cy="2819253"/>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75465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1563" y="457200"/>
            <a:ext cx="3700462" cy="2135688"/>
          </a:xfrm>
        </p:spPr>
        <p:txBody>
          <a:bodyPr anchor="b">
            <a:normAutofit/>
          </a:bodyPr>
          <a:lstStyle/>
          <a:p>
            <a:r>
              <a:rPr lang="en-US" sz="4800" dirty="0">
                <a:solidFill>
                  <a:schemeClr val="bg1"/>
                </a:solidFill>
                <a:latin typeface="Eras Medium ITC" panose="020B0602030504020804" pitchFamily="34" charset="0"/>
              </a:rPr>
              <a:t>Objective</a:t>
            </a:r>
          </a:p>
        </p:txBody>
      </p:sp>
      <p:sp>
        <p:nvSpPr>
          <p:cNvPr id="5" name="Text Placeholder 4"/>
          <p:cNvSpPr>
            <a:spLocks noGrp="1"/>
          </p:cNvSpPr>
          <p:nvPr>
            <p:ph type="body" sz="half" idx="2"/>
          </p:nvPr>
        </p:nvSpPr>
        <p:spPr>
          <a:xfrm>
            <a:off x="839788" y="2057400"/>
            <a:ext cx="3932237" cy="3811588"/>
          </a:xfrm>
        </p:spPr>
        <p:txBody>
          <a:bodyPr>
            <a:normAutofit/>
          </a:bodyPr>
          <a:lstStyle/>
          <a:p>
            <a:r>
              <a:rPr lang="en-US"/>
              <a:t>3</a:t>
            </a:r>
          </a:p>
        </p:txBody>
      </p:sp>
      <p:sp>
        <p:nvSpPr>
          <p:cNvPr id="3" name="Content Placeholder 2">
            <a:extLst>
              <a:ext uri="{FF2B5EF4-FFF2-40B4-BE49-F238E27FC236}">
                <a16:creationId xmlns:a16="http://schemas.microsoft.com/office/drawing/2014/main" id="{AA59642B-6521-4252-ACE8-706349B06B85}"/>
              </a:ext>
            </a:extLst>
          </p:cNvPr>
          <p:cNvSpPr>
            <a:spLocks noGrp="1"/>
          </p:cNvSpPr>
          <p:nvPr>
            <p:ph idx="1"/>
          </p:nvPr>
        </p:nvSpPr>
        <p:spPr>
          <a:xfrm>
            <a:off x="6300592" y="1628384"/>
            <a:ext cx="5054796" cy="4232666"/>
          </a:xfrm>
        </p:spPr>
        <p:txBody>
          <a:bodyPr vert="horz" lIns="91440" tIns="45720" rIns="91440" bIns="45720" rtlCol="0" anchor="t">
            <a:normAutofit/>
          </a:bodyPr>
          <a:lstStyle/>
          <a:p>
            <a:pPr eaLnBrk="0" fontAlgn="base" hangingPunct="0">
              <a:lnSpc>
                <a:spcPct val="100000"/>
              </a:lnSpc>
              <a:spcBef>
                <a:spcPct val="0"/>
              </a:spcBef>
              <a:spcAft>
                <a:spcPct val="0"/>
              </a:spcAft>
              <a:defRPr/>
            </a:pPr>
            <a:r>
              <a:rPr kumimoji="0" lang="en-US" sz="3200" b="1" i="0" u="none" strike="noStrike" kern="0" cap="none" spc="0" normalizeH="0" baseline="0" noProof="0" dirty="0">
                <a:ln>
                  <a:noFill/>
                </a:ln>
                <a:solidFill>
                  <a:srgbClr val="002060"/>
                </a:solidFill>
                <a:effectLst/>
                <a:uLnTx/>
                <a:uFillTx/>
              </a:rPr>
              <a:t>Demonstrate</a:t>
            </a:r>
            <a:r>
              <a:rPr kumimoji="0" lang="en-US" sz="3200" b="1" i="0" u="none" strike="noStrike" kern="0" cap="none" spc="0" normalizeH="0" noProof="0" dirty="0">
                <a:ln>
                  <a:noFill/>
                </a:ln>
                <a:solidFill>
                  <a:srgbClr val="002060"/>
                </a:solidFill>
                <a:effectLst/>
                <a:uLnTx/>
                <a:uFillTx/>
              </a:rPr>
              <a:t> </a:t>
            </a:r>
            <a:r>
              <a:rPr lang="en-US" kern="0" dirty="0">
                <a:solidFill>
                  <a:srgbClr val="002060"/>
                </a:solidFill>
              </a:rPr>
              <a:t>use of techniques</a:t>
            </a:r>
            <a:r>
              <a:rPr kumimoji="0" lang="en-US" sz="3200" i="0" u="none" strike="noStrike" kern="0" cap="none" spc="0" normalizeH="0" noProof="0" dirty="0">
                <a:ln>
                  <a:noFill/>
                </a:ln>
                <a:solidFill>
                  <a:srgbClr val="002060"/>
                </a:solidFill>
                <a:effectLst/>
                <a:uLnTx/>
                <a:uFillTx/>
              </a:rPr>
              <a:t> and strategies to turn planning, process, and people into power at the bargaining table.</a:t>
            </a:r>
            <a:endParaRPr kumimoji="0" lang="en-US" sz="3200" i="0" u="none" strike="noStrike" kern="0" cap="none" spc="0" normalizeH="0" baseline="0" noProof="0" dirty="0">
              <a:ln>
                <a:noFill/>
              </a:ln>
              <a:solidFill>
                <a:srgbClr val="00206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endParaRPr>
          </a:p>
        </p:txBody>
      </p:sp>
    </p:spTree>
    <p:custDataLst>
      <p:tags r:id="rId1"/>
    </p:custDataLst>
    <p:extLst>
      <p:ext uri="{BB962C8B-B14F-4D97-AF65-F5344CB8AC3E}">
        <p14:creationId xmlns:p14="http://schemas.microsoft.com/office/powerpoint/2010/main" val="2977108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242422"/>
            <a:ext cx="9933211" cy="927377"/>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Experience Level and Training (cont.)</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605635" y="1610062"/>
            <a:ext cx="5963977" cy="3784388"/>
          </a:xfrm>
        </p:spPr>
        <p:txBody>
          <a:bodyPr>
            <a:normAutofit fontScale="70000" lnSpcReduction="20000"/>
          </a:bodyPr>
          <a:lstStyle/>
          <a:p>
            <a:pPr marL="857250" indent="-857250" algn="l">
              <a:buFont typeface="Arial" panose="020B0604020202020204" pitchFamily="34" charset="0"/>
              <a:buChar char="•"/>
            </a:pPr>
            <a:r>
              <a:rPr lang="en-US" sz="5100" dirty="0"/>
              <a:t>What kind of bargaining experience exists on the Agency team?</a:t>
            </a:r>
          </a:p>
          <a:p>
            <a:pPr marL="857250" indent="-857250" algn="l">
              <a:buFont typeface="Arial" panose="020B0604020202020204" pitchFamily="34" charset="0"/>
              <a:buChar char="•"/>
            </a:pPr>
            <a:r>
              <a:rPr lang="en-US" sz="5100" dirty="0"/>
              <a:t>How have they bargained in the past?</a:t>
            </a:r>
          </a:p>
          <a:p>
            <a:pPr marL="857250" indent="-857250" algn="l">
              <a:buFont typeface="Arial" panose="020B0604020202020204" pitchFamily="34" charset="0"/>
              <a:buChar char="•"/>
            </a:pPr>
            <a:r>
              <a:rPr lang="en-US" sz="5100" dirty="0"/>
              <a:t>What relationships exist within the Agency that can assist the Union?</a:t>
            </a:r>
          </a:p>
          <a:p>
            <a:pPr algn="l"/>
            <a:endParaRPr lang="en-US" dirty="0"/>
          </a:p>
        </p:txBody>
      </p:sp>
      <p:pic>
        <p:nvPicPr>
          <p:cNvPr id="6" name="Picture 2" descr="https://www.flra.gov/system/files/styles/slideshow-image/private/Slides/15-152-296-01_Brandon%20Iriye.jpg?itok=IZ_03-ZY">
            <a:extLst>
              <a:ext uri="{FF2B5EF4-FFF2-40B4-BE49-F238E27FC236}">
                <a16:creationId xmlns:a16="http://schemas.microsoft.com/office/drawing/2014/main" id="{3918444B-177D-4D20-8B80-BAAA9C3C00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86"/>
          <a:stretch/>
        </p:blipFill>
        <p:spPr bwMode="auto">
          <a:xfrm>
            <a:off x="6991643" y="1926764"/>
            <a:ext cx="4762305" cy="355278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15799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242422"/>
            <a:ext cx="9933211" cy="927377"/>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Experience Level and Training (cont.)</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605635" y="1610062"/>
            <a:ext cx="5963977" cy="3784388"/>
          </a:xfrm>
        </p:spPr>
        <p:txBody>
          <a:bodyPr>
            <a:normAutofit fontScale="85000" lnSpcReduction="20000"/>
          </a:bodyPr>
          <a:lstStyle/>
          <a:p>
            <a:pPr marL="685800" indent="-685800" algn="l">
              <a:buFont typeface="Arial" panose="020B0604020202020204" pitchFamily="34" charset="0"/>
              <a:buChar char="•"/>
            </a:pPr>
            <a:r>
              <a:rPr lang="en-US" sz="4200" dirty="0"/>
              <a:t>What kind of bargaining experience exists on the Agency team?</a:t>
            </a:r>
          </a:p>
          <a:p>
            <a:pPr marL="685800" indent="-685800" algn="l">
              <a:buFont typeface="Arial" panose="020B0604020202020204" pitchFamily="34" charset="0"/>
              <a:buChar char="•"/>
            </a:pPr>
            <a:r>
              <a:rPr lang="en-US" sz="4200" dirty="0"/>
              <a:t>How have they bargained in the past?</a:t>
            </a:r>
          </a:p>
          <a:p>
            <a:pPr marL="685800" indent="-685800" algn="l">
              <a:buFont typeface="Arial" panose="020B0604020202020204" pitchFamily="34" charset="0"/>
              <a:buChar char="•"/>
            </a:pPr>
            <a:r>
              <a:rPr lang="en-US" sz="4200" dirty="0"/>
              <a:t>What relationships exist within the Agency that can assist the Union?</a:t>
            </a:r>
          </a:p>
          <a:p>
            <a:pPr algn="l"/>
            <a:endParaRPr lang="en-US" dirty="0"/>
          </a:p>
        </p:txBody>
      </p:sp>
      <p:pic>
        <p:nvPicPr>
          <p:cNvPr id="6" name="Picture 2">
            <a:extLst>
              <a:ext uri="{FF2B5EF4-FFF2-40B4-BE49-F238E27FC236}">
                <a16:creationId xmlns:a16="http://schemas.microsoft.com/office/drawing/2014/main" id="{3918444B-177D-4D20-8B80-BAAA9C3C0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69" r="3269"/>
          <a:stretch/>
        </p:blipFill>
        <p:spPr bwMode="auto">
          <a:xfrm>
            <a:off x="6991643" y="1926764"/>
            <a:ext cx="4762305" cy="355278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77294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7FBE-7A22-4341-8F53-E4136A16CEC4}"/>
              </a:ext>
            </a:extLst>
          </p:cNvPr>
          <p:cNvSpPr>
            <a:spLocks noGrp="1"/>
          </p:cNvSpPr>
          <p:nvPr>
            <p:ph type="title"/>
          </p:nvPr>
        </p:nvSpPr>
        <p:spPr>
          <a:xfrm>
            <a:off x="839788" y="457200"/>
            <a:ext cx="3932237" cy="1202788"/>
          </a:xfrm>
        </p:spPr>
        <p:txBody>
          <a:bodyPr>
            <a:normAutofit/>
          </a:bodyPr>
          <a:lstStyle/>
          <a:p>
            <a:r>
              <a:rPr lang="en-US" sz="4400" dirty="0">
                <a:solidFill>
                  <a:srgbClr val="002060"/>
                </a:solidFill>
                <a:latin typeface="Eras Medium ITC" panose="020B0602030504020804" pitchFamily="34" charset="0"/>
              </a:rPr>
              <a:t>Resources</a:t>
            </a:r>
          </a:p>
        </p:txBody>
      </p:sp>
      <p:sp>
        <p:nvSpPr>
          <p:cNvPr id="4" name="Text Placeholder 3">
            <a:extLst>
              <a:ext uri="{FF2B5EF4-FFF2-40B4-BE49-F238E27FC236}">
                <a16:creationId xmlns:a16="http://schemas.microsoft.com/office/drawing/2014/main" id="{713E8BE1-539C-4038-8AD2-7A7D6DFC81F1}"/>
              </a:ext>
            </a:extLst>
          </p:cNvPr>
          <p:cNvSpPr>
            <a:spLocks noGrp="1"/>
          </p:cNvSpPr>
          <p:nvPr>
            <p:ph type="body" sz="half" idx="2"/>
          </p:nvPr>
        </p:nvSpPr>
        <p:spPr>
          <a:xfrm>
            <a:off x="1674055" y="1659988"/>
            <a:ext cx="5331656" cy="4209000"/>
          </a:xfrm>
        </p:spPr>
        <p:txBody>
          <a:bodyPr/>
          <a:lstStyle/>
          <a:p>
            <a:pPr marL="285750" lvl="0" indent="-285750">
              <a:buFont typeface="Arial" panose="020B0604020202020204" pitchFamily="34" charset="0"/>
              <a:buChar char="•"/>
            </a:pPr>
            <a:r>
              <a:rPr lang="en-US" sz="2800" dirty="0">
                <a:solidFill>
                  <a:prstClr val="black"/>
                </a:solidFill>
              </a:rPr>
              <a:t>Membership</a:t>
            </a:r>
          </a:p>
          <a:p>
            <a:pPr marL="285750" indent="-285750">
              <a:buFont typeface="Arial" panose="020B0604020202020204" pitchFamily="34" charset="0"/>
              <a:buChar char="•"/>
            </a:pPr>
            <a:r>
              <a:rPr lang="en-US" sz="2800" dirty="0">
                <a:solidFill>
                  <a:prstClr val="black"/>
                </a:solidFill>
              </a:rPr>
              <a:t>District</a:t>
            </a:r>
          </a:p>
          <a:p>
            <a:pPr marL="285750" indent="-285750">
              <a:buFont typeface="Arial" panose="020B0604020202020204" pitchFamily="34" charset="0"/>
              <a:buChar char="•"/>
            </a:pPr>
            <a:r>
              <a:rPr lang="en-US" sz="2800" dirty="0">
                <a:solidFill>
                  <a:prstClr val="black"/>
                </a:solidFill>
              </a:rPr>
              <a:t>Other Locals</a:t>
            </a:r>
          </a:p>
          <a:p>
            <a:pPr marL="285750" lvl="0" indent="-285750">
              <a:buFont typeface="Arial" panose="020B0604020202020204" pitchFamily="34" charset="0"/>
              <a:buChar char="•"/>
            </a:pPr>
            <a:r>
              <a:rPr lang="en-US" sz="2800" dirty="0">
                <a:solidFill>
                  <a:prstClr val="black"/>
                </a:solidFill>
              </a:rPr>
              <a:t>Council</a:t>
            </a:r>
          </a:p>
          <a:p>
            <a:pPr marL="285750" lvl="0" indent="-285750">
              <a:buFont typeface="Arial" panose="020B0604020202020204" pitchFamily="34" charset="0"/>
              <a:buChar char="•"/>
            </a:pPr>
            <a:r>
              <a:rPr lang="en-US" sz="2800" dirty="0">
                <a:solidFill>
                  <a:prstClr val="black"/>
                </a:solidFill>
              </a:rPr>
              <a:t>National</a:t>
            </a:r>
          </a:p>
          <a:p>
            <a:pPr marL="285750" lvl="0" indent="-285750">
              <a:buFont typeface="Arial" panose="020B0604020202020204" pitchFamily="34" charset="0"/>
              <a:buChar char="•"/>
            </a:pPr>
            <a:r>
              <a:rPr lang="en-US" sz="2800" dirty="0">
                <a:solidFill>
                  <a:prstClr val="black"/>
                </a:solidFill>
              </a:rPr>
              <a:t>Outside groups or coalitions</a:t>
            </a:r>
          </a:p>
          <a:p>
            <a:endParaRPr lang="en-US" dirty="0"/>
          </a:p>
        </p:txBody>
      </p:sp>
      <p:grpSp>
        <p:nvGrpSpPr>
          <p:cNvPr id="5" name="Group 4">
            <a:extLst>
              <a:ext uri="{FF2B5EF4-FFF2-40B4-BE49-F238E27FC236}">
                <a16:creationId xmlns:a16="http://schemas.microsoft.com/office/drawing/2014/main" id="{B05835E3-1110-4DA0-B6B4-DAF110D08AE3}"/>
              </a:ext>
            </a:extLst>
          </p:cNvPr>
          <p:cNvGrpSpPr/>
          <p:nvPr/>
        </p:nvGrpSpPr>
        <p:grpSpPr>
          <a:xfrm>
            <a:off x="7825796" y="859579"/>
            <a:ext cx="4117675" cy="4080324"/>
            <a:chOff x="6913154" y="2130725"/>
            <a:chExt cx="3088203" cy="3066222"/>
          </a:xfrm>
        </p:grpSpPr>
        <p:pic>
          <p:nvPicPr>
            <p:cNvPr id="6" name="Picture 5">
              <a:extLst>
                <a:ext uri="{FF2B5EF4-FFF2-40B4-BE49-F238E27FC236}">
                  <a16:creationId xmlns:a16="http://schemas.microsoft.com/office/drawing/2014/main" id="{4854F75E-5242-4AE6-811F-696E80F6C708}"/>
                </a:ext>
              </a:extLst>
            </p:cNvPr>
            <p:cNvPicPr>
              <a:picLocks noChangeAspect="1"/>
            </p:cNvPicPr>
            <p:nvPr/>
          </p:nvPicPr>
          <p:blipFill>
            <a:blip r:embed="rId3"/>
            <a:stretch>
              <a:fillRect/>
            </a:stretch>
          </p:blipFill>
          <p:spPr>
            <a:xfrm>
              <a:off x="6913154" y="4053840"/>
              <a:ext cx="3088203" cy="1143107"/>
            </a:xfrm>
            <a:prstGeom prst="rect">
              <a:avLst/>
            </a:prstGeom>
            <a:ln w="6350">
              <a:noFill/>
            </a:ln>
          </p:spPr>
        </p:pic>
        <p:pic>
          <p:nvPicPr>
            <p:cNvPr id="7" name="Picture 4" descr="Image result for lawyers and managers negotiating .gov .edu .org">
              <a:extLst>
                <a:ext uri="{FF2B5EF4-FFF2-40B4-BE49-F238E27FC236}">
                  <a16:creationId xmlns:a16="http://schemas.microsoft.com/office/drawing/2014/main" id="{2C05F772-3396-4CE7-8EA6-F3F4BF644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082" y="2130725"/>
              <a:ext cx="2026345" cy="190406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449696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54ED-903F-4402-8046-6E45FF4AAAEC}"/>
              </a:ext>
            </a:extLst>
          </p:cNvPr>
          <p:cNvSpPr>
            <a:spLocks noGrp="1"/>
          </p:cNvSpPr>
          <p:nvPr>
            <p:ph type="ctrTitle"/>
          </p:nvPr>
        </p:nvSpPr>
        <p:spPr>
          <a:xfrm>
            <a:off x="1524000" y="765944"/>
            <a:ext cx="9144000" cy="1121697"/>
          </a:xfrm>
        </p:spPr>
        <p:txBody>
          <a:bodyPr/>
          <a:lstStyle/>
          <a:p>
            <a:r>
              <a:rPr lang="en-US" dirty="0">
                <a:cs typeface="Calibri Light"/>
              </a:rPr>
              <a:t>Poll Question </a:t>
            </a:r>
            <a:endParaRPr lang="en-US" dirty="0"/>
          </a:p>
        </p:txBody>
      </p:sp>
      <p:sp>
        <p:nvSpPr>
          <p:cNvPr id="3" name="Subtitle 2">
            <a:extLst>
              <a:ext uri="{FF2B5EF4-FFF2-40B4-BE49-F238E27FC236}">
                <a16:creationId xmlns:a16="http://schemas.microsoft.com/office/drawing/2014/main" id="{38E29979-9823-4542-8ECE-5E7D02D67C91}"/>
              </a:ext>
            </a:extLst>
          </p:cNvPr>
          <p:cNvSpPr>
            <a:spLocks noGrp="1"/>
          </p:cNvSpPr>
          <p:nvPr>
            <p:ph type="subTitle" idx="1"/>
          </p:nvPr>
        </p:nvSpPr>
        <p:spPr>
          <a:xfrm>
            <a:off x="1524000" y="2262394"/>
            <a:ext cx="10004321" cy="2589825"/>
          </a:xfrm>
        </p:spPr>
        <p:txBody>
          <a:bodyPr vert="horz" lIns="91440" tIns="45720" rIns="91440" bIns="45720" rtlCol="0" anchor="t">
            <a:normAutofit/>
          </a:bodyPr>
          <a:lstStyle/>
          <a:p>
            <a:r>
              <a:rPr lang="en-US" sz="2000" dirty="0">
                <a:cs typeface="Calibri"/>
              </a:rPr>
              <a:t>Are you aware your National Representative from your District can assist you with bargaining ? </a:t>
            </a:r>
          </a:p>
          <a:p>
            <a:endParaRPr lang="en-US" u="sng" dirty="0">
              <a:cs typeface="Calibri"/>
            </a:endParaRPr>
          </a:p>
          <a:p>
            <a:r>
              <a:rPr lang="en-US" u="sng" dirty="0">
                <a:cs typeface="Calibri"/>
              </a:rPr>
              <a:t>Type in the chat </a:t>
            </a:r>
            <a:endParaRPr lang="en-US" dirty="0">
              <a:cs typeface="Calibri"/>
            </a:endParaRPr>
          </a:p>
          <a:p>
            <a:r>
              <a:rPr lang="en-US" dirty="0">
                <a:cs typeface="Calibri"/>
              </a:rPr>
              <a:t>A: Yes </a:t>
            </a:r>
          </a:p>
          <a:p>
            <a:r>
              <a:rPr lang="en-US" dirty="0">
                <a:cs typeface="Calibri"/>
              </a:rPr>
              <a:t>B: No</a:t>
            </a:r>
          </a:p>
          <a:p>
            <a:endParaRPr lang="en-US" dirty="0">
              <a:cs typeface="Calibri"/>
            </a:endParaRPr>
          </a:p>
        </p:txBody>
      </p:sp>
    </p:spTree>
    <p:extLst>
      <p:ext uri="{BB962C8B-B14F-4D97-AF65-F5344CB8AC3E}">
        <p14:creationId xmlns:p14="http://schemas.microsoft.com/office/powerpoint/2010/main" val="2060645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54ED-903F-4402-8046-6E45FF4AAAEC}"/>
              </a:ext>
            </a:extLst>
          </p:cNvPr>
          <p:cNvSpPr>
            <a:spLocks noGrp="1"/>
          </p:cNvSpPr>
          <p:nvPr>
            <p:ph type="ctrTitle"/>
          </p:nvPr>
        </p:nvSpPr>
        <p:spPr>
          <a:xfrm>
            <a:off x="1524000" y="765944"/>
            <a:ext cx="9144000" cy="1121697"/>
          </a:xfrm>
        </p:spPr>
        <p:txBody>
          <a:bodyPr/>
          <a:lstStyle/>
          <a:p>
            <a:r>
              <a:rPr lang="en-US" dirty="0">
                <a:cs typeface="Calibri Light"/>
              </a:rPr>
              <a:t>Poll Question </a:t>
            </a:r>
            <a:endParaRPr lang="en-US" dirty="0"/>
          </a:p>
        </p:txBody>
      </p:sp>
      <p:sp>
        <p:nvSpPr>
          <p:cNvPr id="3" name="Subtitle 2">
            <a:extLst>
              <a:ext uri="{FF2B5EF4-FFF2-40B4-BE49-F238E27FC236}">
                <a16:creationId xmlns:a16="http://schemas.microsoft.com/office/drawing/2014/main" id="{38E29979-9823-4542-8ECE-5E7D02D67C91}"/>
              </a:ext>
            </a:extLst>
          </p:cNvPr>
          <p:cNvSpPr>
            <a:spLocks noGrp="1"/>
          </p:cNvSpPr>
          <p:nvPr>
            <p:ph type="subTitle" idx="1"/>
          </p:nvPr>
        </p:nvSpPr>
        <p:spPr>
          <a:xfrm>
            <a:off x="1155290" y="2090329"/>
            <a:ext cx="10004321" cy="2589825"/>
          </a:xfrm>
        </p:spPr>
        <p:txBody>
          <a:bodyPr vert="horz" lIns="91440" tIns="45720" rIns="91440" bIns="45720" rtlCol="0" anchor="t">
            <a:normAutofit/>
          </a:bodyPr>
          <a:lstStyle/>
          <a:p>
            <a:r>
              <a:rPr lang="en-US" sz="2800" dirty="0">
                <a:cs typeface="Calibri"/>
              </a:rPr>
              <a:t>If you have worked with your District or the National office with bargaining , can you describe your experience? </a:t>
            </a:r>
            <a:endParaRPr lang="en-US" sz="2800">
              <a:cs typeface="Calibri"/>
            </a:endParaRPr>
          </a:p>
          <a:p>
            <a:endParaRPr lang="en-US" sz="1400" dirty="0">
              <a:cs typeface="Calibri"/>
            </a:endParaRPr>
          </a:p>
          <a:p>
            <a:endParaRPr lang="en-US" u="sng" dirty="0">
              <a:cs typeface="Calibri"/>
            </a:endParaRPr>
          </a:p>
          <a:p>
            <a:endParaRPr lang="en-US" u="sng" dirty="0">
              <a:cs typeface="Calibri"/>
            </a:endParaRPr>
          </a:p>
          <a:p>
            <a:endParaRPr lang="en-US" dirty="0">
              <a:cs typeface="Calibri"/>
            </a:endParaRPr>
          </a:p>
        </p:txBody>
      </p:sp>
    </p:spTree>
    <p:extLst>
      <p:ext uri="{BB962C8B-B14F-4D97-AF65-F5344CB8AC3E}">
        <p14:creationId xmlns:p14="http://schemas.microsoft.com/office/powerpoint/2010/main" val="439338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CD05B-55EC-473A-AE5F-AB6147003D3F}"/>
              </a:ext>
            </a:extLst>
          </p:cNvPr>
          <p:cNvSpPr>
            <a:spLocks noGrp="1"/>
          </p:cNvSpPr>
          <p:nvPr>
            <p:ph type="title"/>
          </p:nvPr>
        </p:nvSpPr>
        <p:spPr>
          <a:xfrm>
            <a:off x="1463041" y="1589649"/>
            <a:ext cx="10191526" cy="1839351"/>
          </a:xfrm>
        </p:spPr>
        <p:txBody>
          <a:bodyPr>
            <a:noAutofit/>
          </a:bodyPr>
          <a:lstStyle/>
          <a:p>
            <a:r>
              <a:rPr lang="en-US" sz="7200" dirty="0">
                <a:latin typeface="Eras Medium ITC" panose="020B0602030504020804" pitchFamily="34" charset="0"/>
              </a:rPr>
              <a:t>Strategic Bargaining Process</a:t>
            </a:r>
          </a:p>
        </p:txBody>
      </p:sp>
      <p:pic>
        <p:nvPicPr>
          <p:cNvPr id="7" name="Content Placeholder 6">
            <a:extLst>
              <a:ext uri="{FF2B5EF4-FFF2-40B4-BE49-F238E27FC236}">
                <a16:creationId xmlns:a16="http://schemas.microsoft.com/office/drawing/2014/main" id="{AFC8261C-391F-492E-A6D9-813AA2B61EB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989" r="2989"/>
          <a:stretch/>
        </p:blipFill>
        <p:spPr>
          <a:xfrm>
            <a:off x="626303" y="3882318"/>
            <a:ext cx="3240019" cy="2262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a:extLst>
              <a:ext uri="{FF2B5EF4-FFF2-40B4-BE49-F238E27FC236}">
                <a16:creationId xmlns:a16="http://schemas.microsoft.com/office/drawing/2014/main" id="{B2B8DBD6-6CCD-4B0F-970D-EF8746C41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2" r="1092"/>
          <a:stretch/>
        </p:blipFill>
        <p:spPr bwMode="auto">
          <a:xfrm>
            <a:off x="4256648" y="3870211"/>
            <a:ext cx="3240019" cy="226218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4F72E6B-14C9-4489-BCD0-4B881484F0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86993" y="3859571"/>
            <a:ext cx="3432841" cy="2258568"/>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77518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A47D-88B5-4228-9B0C-6041568F2210}"/>
              </a:ext>
            </a:extLst>
          </p:cNvPr>
          <p:cNvSpPr>
            <a:spLocks noGrp="1"/>
          </p:cNvSpPr>
          <p:nvPr>
            <p:ph type="title"/>
          </p:nvPr>
        </p:nvSpPr>
        <p:spPr>
          <a:xfrm>
            <a:off x="164539" y="569742"/>
            <a:ext cx="6376938" cy="865163"/>
          </a:xfrm>
        </p:spPr>
        <p:txBody>
          <a:bodyPr>
            <a:normAutofit/>
          </a:bodyPr>
          <a:lstStyle/>
          <a:p>
            <a:r>
              <a:rPr lang="en-US" sz="4400" dirty="0">
                <a:solidFill>
                  <a:srgbClr val="002060"/>
                </a:solidFill>
                <a:latin typeface="Eras Medium ITC" panose="020B0602030504020804" pitchFamily="34" charset="0"/>
              </a:rPr>
              <a:t>Bargaining Preparation</a:t>
            </a:r>
          </a:p>
        </p:txBody>
      </p:sp>
      <p:sp>
        <p:nvSpPr>
          <p:cNvPr id="4" name="Text Placeholder 3">
            <a:extLst>
              <a:ext uri="{FF2B5EF4-FFF2-40B4-BE49-F238E27FC236}">
                <a16:creationId xmlns:a16="http://schemas.microsoft.com/office/drawing/2014/main" id="{339A783C-70DB-4FEB-9872-47870CDC960C}"/>
              </a:ext>
            </a:extLst>
          </p:cNvPr>
          <p:cNvSpPr>
            <a:spLocks noGrp="1"/>
          </p:cNvSpPr>
          <p:nvPr>
            <p:ph type="body" sz="half" idx="2"/>
          </p:nvPr>
        </p:nvSpPr>
        <p:spPr>
          <a:xfrm>
            <a:off x="6316394" y="1111348"/>
            <a:ext cx="5326550" cy="5176910"/>
          </a:xfrm>
        </p:spPr>
        <p:txBody>
          <a:bodyPr>
            <a:normAutofit fontScale="92500" lnSpcReduction="10000"/>
          </a:bodyPr>
          <a:lstStyle/>
          <a:p>
            <a:pPr marL="514350" indent="-514350">
              <a:buFont typeface="+mj-lt"/>
              <a:buAutoNum type="arabicPeriod"/>
            </a:pPr>
            <a:r>
              <a:rPr lang="en-US" sz="2800" dirty="0"/>
              <a:t>Identify Goals </a:t>
            </a:r>
          </a:p>
          <a:p>
            <a:pPr marL="514350" indent="-514350">
              <a:buFont typeface="+mj-lt"/>
              <a:buAutoNum type="arabicPeriod"/>
            </a:pPr>
            <a:r>
              <a:rPr lang="en-US" sz="2800" dirty="0"/>
              <a:t>Bargaining team training and assignments</a:t>
            </a:r>
          </a:p>
          <a:p>
            <a:pPr marL="857250" lvl="1" indent="-457200">
              <a:buFont typeface="Arial" panose="020B0604020202020204" pitchFamily="34" charset="0"/>
              <a:buChar char="•"/>
            </a:pPr>
            <a:r>
              <a:rPr lang="en-US" sz="2800" dirty="0"/>
              <a:t>Communications and Community Outreach</a:t>
            </a:r>
          </a:p>
          <a:p>
            <a:pPr marL="857250" lvl="1" indent="-457200">
              <a:buFont typeface="Arial" panose="020B0604020202020204" pitchFamily="34" charset="0"/>
              <a:buChar char="•"/>
            </a:pPr>
            <a:r>
              <a:rPr lang="en-US" sz="2800" dirty="0"/>
              <a:t>Organizing</a:t>
            </a:r>
          </a:p>
          <a:p>
            <a:pPr marL="857250" lvl="1" indent="-457200">
              <a:buFont typeface="Arial" panose="020B0604020202020204" pitchFamily="34" charset="0"/>
              <a:buChar char="•"/>
            </a:pPr>
            <a:r>
              <a:rPr lang="en-US" sz="2800" dirty="0"/>
              <a:t>Legislative </a:t>
            </a:r>
          </a:p>
          <a:p>
            <a:pPr marL="857250" lvl="1" indent="-457200">
              <a:buFont typeface="Arial" panose="020B0604020202020204" pitchFamily="34" charset="0"/>
              <a:buChar char="•"/>
            </a:pPr>
            <a:r>
              <a:rPr lang="en-US" sz="2800" dirty="0"/>
              <a:t>Research</a:t>
            </a:r>
          </a:p>
          <a:p>
            <a:pPr marL="857250" lvl="1" indent="-457200">
              <a:buFont typeface="Arial" panose="020B0604020202020204" pitchFamily="34" charset="0"/>
              <a:buChar char="•"/>
            </a:pPr>
            <a:r>
              <a:rPr lang="en-US" sz="2800" dirty="0"/>
              <a:t>Notes and Records</a:t>
            </a:r>
          </a:p>
          <a:p>
            <a:pPr marL="514350" indent="-514350">
              <a:buFont typeface="+mj-lt"/>
              <a:buAutoNum type="arabicPeriod"/>
            </a:pPr>
            <a:r>
              <a:rPr lang="en-US" sz="2800" dirty="0"/>
              <a:t>Pre-Bargaining Prep and Ground Rules</a:t>
            </a:r>
          </a:p>
          <a:p>
            <a:pPr marL="514350" indent="-514350">
              <a:buFont typeface="+mj-lt"/>
              <a:buAutoNum type="arabicPeriod"/>
            </a:pPr>
            <a:r>
              <a:rPr lang="en-US" sz="2800" dirty="0"/>
              <a:t>Research</a:t>
            </a:r>
          </a:p>
          <a:p>
            <a:pPr marL="514350" indent="-514350">
              <a:buFont typeface="+mj-lt"/>
              <a:buAutoNum type="arabicPeriod"/>
            </a:pPr>
            <a:r>
              <a:rPr lang="en-US" sz="2800" dirty="0"/>
              <a:t>Contract Proposal Preparation</a:t>
            </a:r>
          </a:p>
          <a:p>
            <a:endParaRPr lang="en-US" dirty="0"/>
          </a:p>
        </p:txBody>
      </p:sp>
      <p:sp>
        <p:nvSpPr>
          <p:cNvPr id="5" name="Arrow: Right 4">
            <a:extLst>
              <a:ext uri="{FF2B5EF4-FFF2-40B4-BE49-F238E27FC236}">
                <a16:creationId xmlns:a16="http://schemas.microsoft.com/office/drawing/2014/main" id="{0B5C1E7C-E281-4C9A-94BF-2317F17EF787}"/>
              </a:ext>
            </a:extLst>
          </p:cNvPr>
          <p:cNvSpPr/>
          <p:nvPr/>
        </p:nvSpPr>
        <p:spPr>
          <a:xfrm rot="20987721">
            <a:off x="680829" y="2185136"/>
            <a:ext cx="4497917" cy="1969477"/>
          </a:xfrm>
          <a:prstGeom prst="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rgbClr val="1E376C"/>
            </a:solidFill>
          </a:ln>
          <a:scene3d>
            <a:camera prst="isometricOffAxis1Righ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rgbClr val="002060"/>
                </a:solidFill>
                <a:latin typeface="Eras Medium ITC" panose="020B0602030504020804" pitchFamily="34" charset="0"/>
              </a:rPr>
              <a:t>Negotiations</a:t>
            </a:r>
          </a:p>
        </p:txBody>
      </p:sp>
    </p:spTree>
    <p:custDataLst>
      <p:tags r:id="rId1"/>
    </p:custDataLst>
    <p:extLst>
      <p:ext uri="{BB962C8B-B14F-4D97-AF65-F5344CB8AC3E}">
        <p14:creationId xmlns:p14="http://schemas.microsoft.com/office/powerpoint/2010/main" val="1879768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524000" y="2514942"/>
            <a:ext cx="4145281" cy="2535360"/>
          </a:xfrm>
        </p:spPr>
        <p:txBody>
          <a:bodyPr>
            <a:normAutofit/>
          </a:bodyPr>
          <a:lstStyle/>
          <a:p>
            <a:pPr marL="0" indent="0">
              <a:buNone/>
            </a:pPr>
            <a:r>
              <a:rPr lang="en-US" sz="4800" b="1" dirty="0">
                <a:solidFill>
                  <a:srgbClr val="1E376C"/>
                </a:solidFill>
              </a:rPr>
              <a:t>Goals and Objectives</a:t>
            </a:r>
          </a:p>
        </p:txBody>
      </p:sp>
      <p:pic>
        <p:nvPicPr>
          <p:cNvPr id="9" name="Content Placeholder 8" descr="A picture containing text, indoor, wall, person&#10;&#10;Description automatically generated">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60956" y="2526560"/>
            <a:ext cx="5181600" cy="314197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76446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988D6F-B476-44C6-9D8C-C87C3F3426FB}"/>
              </a:ext>
            </a:extLst>
          </p:cNvPr>
          <p:cNvSpPr>
            <a:spLocks noGrp="1"/>
          </p:cNvSpPr>
          <p:nvPr>
            <p:ph type="title"/>
          </p:nvPr>
        </p:nvSpPr>
        <p:spPr>
          <a:xfrm>
            <a:off x="956603" y="457200"/>
            <a:ext cx="5261316" cy="1223889"/>
          </a:xfrm>
        </p:spPr>
        <p:txBody>
          <a:bodyPr>
            <a:normAutofit/>
          </a:bodyPr>
          <a:lstStyle/>
          <a:p>
            <a:r>
              <a:rPr lang="en-US" sz="4400" b="1" dirty="0">
                <a:solidFill>
                  <a:schemeClr val="bg1"/>
                </a:solidFill>
              </a:rPr>
              <a:t>Goals and Objectives</a:t>
            </a:r>
          </a:p>
        </p:txBody>
      </p:sp>
      <p:sp>
        <p:nvSpPr>
          <p:cNvPr id="7" name="Text Placeholder 6">
            <a:extLst>
              <a:ext uri="{FF2B5EF4-FFF2-40B4-BE49-F238E27FC236}">
                <a16:creationId xmlns:a16="http://schemas.microsoft.com/office/drawing/2014/main" id="{99F77773-9A38-46E6-B870-7238F3D089A7}"/>
              </a:ext>
            </a:extLst>
          </p:cNvPr>
          <p:cNvSpPr>
            <a:spLocks noGrp="1"/>
          </p:cNvSpPr>
          <p:nvPr>
            <p:ph type="body" sz="half" idx="2"/>
          </p:nvPr>
        </p:nvSpPr>
        <p:spPr>
          <a:xfrm>
            <a:off x="6451587" y="1681089"/>
            <a:ext cx="5261317" cy="4710568"/>
          </a:xfrm>
        </p:spPr>
        <p:txBody>
          <a:bodyPr>
            <a:normAutofit fontScale="92500" lnSpcReduction="10000"/>
          </a:bodyPr>
          <a:lstStyle/>
          <a:p>
            <a:pPr marL="0" indent="0">
              <a:buNone/>
            </a:pPr>
            <a:r>
              <a:rPr lang="en-US" sz="2800" b="1" dirty="0">
                <a:solidFill>
                  <a:srgbClr val="1E376C"/>
                </a:solidFill>
              </a:rPr>
              <a:t>To have a plan, we need to know what we want and what we hope to achieve. What are our goals to improve:</a:t>
            </a:r>
          </a:p>
          <a:p>
            <a:pPr marL="0" indent="0">
              <a:buNone/>
            </a:pPr>
            <a:endParaRPr lang="en-US" sz="1200" b="1" dirty="0">
              <a:solidFill>
                <a:srgbClr val="1E376C"/>
              </a:solidFill>
            </a:endParaRPr>
          </a:p>
          <a:p>
            <a:pPr marL="342900" indent="-342900">
              <a:buFont typeface="Arial" panose="020B0604020202020204" pitchFamily="34" charset="0"/>
              <a:buChar char="•"/>
            </a:pPr>
            <a:r>
              <a:rPr lang="en-US" sz="2800" dirty="0">
                <a:solidFill>
                  <a:srgbClr val="1E376C"/>
                </a:solidFill>
              </a:rPr>
              <a:t>Contract language</a:t>
            </a:r>
            <a:endParaRPr lang="en-US" sz="2800" b="1" dirty="0">
              <a:solidFill>
                <a:srgbClr val="1E376C"/>
              </a:solidFill>
            </a:endParaRPr>
          </a:p>
          <a:p>
            <a:pPr marL="342900" indent="-342900">
              <a:buFont typeface="Arial" panose="020B0604020202020204" pitchFamily="34" charset="0"/>
              <a:buChar char="•"/>
            </a:pPr>
            <a:r>
              <a:rPr lang="en-US" sz="2800" dirty="0">
                <a:solidFill>
                  <a:srgbClr val="1E376C"/>
                </a:solidFill>
              </a:rPr>
              <a:t>Labor management relationship</a:t>
            </a:r>
            <a:endParaRPr lang="en-US" sz="2800" b="1" dirty="0">
              <a:solidFill>
                <a:srgbClr val="1E376C"/>
              </a:solidFill>
              <a:ea typeface="Arial Rounded MT"/>
              <a:cs typeface="Arial Rounded MT"/>
            </a:endParaRPr>
          </a:p>
          <a:p>
            <a:pPr marL="342900" indent="-342900">
              <a:buFont typeface="Arial" panose="020B0604020202020204" pitchFamily="34" charset="0"/>
              <a:buChar char="•"/>
            </a:pPr>
            <a:r>
              <a:rPr lang="en-US" sz="2800" dirty="0">
                <a:solidFill>
                  <a:srgbClr val="1E376C"/>
                </a:solidFill>
              </a:rPr>
              <a:t>Internal communications</a:t>
            </a:r>
          </a:p>
          <a:p>
            <a:pPr marL="342900" indent="-342900">
              <a:buFont typeface="Arial" panose="020B0604020202020204" pitchFamily="34" charset="0"/>
              <a:buChar char="•"/>
            </a:pPr>
            <a:r>
              <a:rPr lang="en-US" sz="2800" dirty="0">
                <a:solidFill>
                  <a:srgbClr val="1E376C"/>
                </a:solidFill>
              </a:rPr>
              <a:t>Community and legislative outreach</a:t>
            </a:r>
          </a:p>
          <a:p>
            <a:pPr marL="342900" indent="-342900">
              <a:buFont typeface="Arial" panose="020B0604020202020204" pitchFamily="34" charset="0"/>
              <a:buChar char="•"/>
            </a:pPr>
            <a:r>
              <a:rPr lang="en-US" sz="2800" dirty="0">
                <a:solidFill>
                  <a:srgbClr val="1E376C"/>
                </a:solidFill>
              </a:rPr>
              <a:t>Membership growth/organizing goals in campaign</a:t>
            </a:r>
          </a:p>
          <a:p>
            <a:endParaRPr lang="en-US" dirty="0"/>
          </a:p>
        </p:txBody>
      </p:sp>
      <p:pic>
        <p:nvPicPr>
          <p:cNvPr id="8" name="Picture 2" descr="http://www.pcta.org/wp-content/uploads/2015/12/how-many-people-hike-the-pacific-crest-trail-1024x683.jpg">
            <a:extLst>
              <a:ext uri="{FF2B5EF4-FFF2-40B4-BE49-F238E27FC236}">
                <a16:creationId xmlns:a16="http://schemas.microsoft.com/office/drawing/2014/main" id="{ECB03CCE-6EC8-4543-A87E-5A2FC06E7CEF}"/>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9876" t="1753" r="14811" b="5949"/>
          <a:stretch/>
        </p:blipFill>
        <p:spPr bwMode="auto">
          <a:xfrm flipH="1">
            <a:off x="2349304" y="2145919"/>
            <a:ext cx="3269533" cy="3846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57677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7C597-57F5-4775-A725-63A8B63BDFDE}"/>
              </a:ext>
            </a:extLst>
          </p:cNvPr>
          <p:cNvSpPr>
            <a:spLocks noGrp="1"/>
          </p:cNvSpPr>
          <p:nvPr>
            <p:ph type="title"/>
          </p:nvPr>
        </p:nvSpPr>
        <p:spPr>
          <a:xfrm>
            <a:off x="839788" y="457200"/>
            <a:ext cx="5256212" cy="837028"/>
          </a:xfrm>
        </p:spPr>
        <p:txBody>
          <a:bodyPr>
            <a:normAutofit/>
          </a:bodyPr>
          <a:lstStyle/>
          <a:p>
            <a:r>
              <a:rPr lang="en-US" sz="4400" dirty="0">
                <a:solidFill>
                  <a:srgbClr val="1E376C"/>
                </a:solidFill>
                <a:latin typeface="Eras Medium ITC" panose="020B0602030504020804" pitchFamily="34" charset="0"/>
              </a:rPr>
              <a:t>Goals vs. Objectives</a:t>
            </a:r>
          </a:p>
        </p:txBody>
      </p:sp>
      <p:pic>
        <p:nvPicPr>
          <p:cNvPr id="11" name="Picture Placeholder 10" descr="Africa with solid fill">
            <a:extLst>
              <a:ext uri="{FF2B5EF4-FFF2-40B4-BE49-F238E27FC236}">
                <a16:creationId xmlns:a16="http://schemas.microsoft.com/office/drawing/2014/main" id="{B3DB2EB9-4312-4611-8B88-D6C6FC3EA136}"/>
              </a:ext>
            </a:extLst>
          </p:cNvPr>
          <p:cNvPicPr>
            <a:picLocks noGrp="1" noChangeAspect="1"/>
          </p:cNvPicPr>
          <p:nvPr>
            <p:ph type="pic"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778" b="5778"/>
          <a:stretch/>
        </p:blipFill>
        <p:spPr>
          <a:xfrm>
            <a:off x="8018498" y="4389437"/>
            <a:ext cx="2331720" cy="2062254"/>
          </a:xfrm>
        </p:spPr>
      </p:pic>
      <p:sp>
        <p:nvSpPr>
          <p:cNvPr id="7" name="Text Placeholder 6">
            <a:extLst>
              <a:ext uri="{FF2B5EF4-FFF2-40B4-BE49-F238E27FC236}">
                <a16:creationId xmlns:a16="http://schemas.microsoft.com/office/drawing/2014/main" id="{2815BD53-54A4-4ADE-B61F-B0470D492CCA}"/>
              </a:ext>
            </a:extLst>
          </p:cNvPr>
          <p:cNvSpPr>
            <a:spLocks noGrp="1"/>
          </p:cNvSpPr>
          <p:nvPr>
            <p:ph type="body" sz="half" idx="2"/>
          </p:nvPr>
        </p:nvSpPr>
        <p:spPr>
          <a:xfrm>
            <a:off x="1068974" y="1625494"/>
            <a:ext cx="4797840" cy="3811588"/>
          </a:xfrm>
        </p:spPr>
        <p:txBody>
          <a:bodyPr>
            <a:normAutofit/>
          </a:bodyPr>
          <a:lstStyle/>
          <a:p>
            <a:pPr marL="342900" indent="-342900">
              <a:buFont typeface="Arial" panose="020B0604020202020204" pitchFamily="34" charset="0"/>
              <a:buChar char="•"/>
            </a:pPr>
            <a:r>
              <a:rPr lang="en-US" sz="3200" dirty="0"/>
              <a:t>Goals are broad</a:t>
            </a:r>
          </a:p>
          <a:p>
            <a:pPr marL="342900" indent="-342900">
              <a:lnSpc>
                <a:spcPct val="100000"/>
              </a:lnSpc>
              <a:spcBef>
                <a:spcPts val="0"/>
              </a:spcBef>
              <a:buFont typeface="Arial" panose="020B0604020202020204" pitchFamily="34" charset="0"/>
              <a:buChar char="•"/>
            </a:pPr>
            <a:r>
              <a:rPr lang="en-US" sz="3200" dirty="0"/>
              <a:t>Goals are general intentions</a:t>
            </a:r>
          </a:p>
          <a:p>
            <a:pPr marL="342900" indent="-342900">
              <a:buFont typeface="Arial" panose="020B0604020202020204" pitchFamily="34" charset="0"/>
              <a:buChar char="•"/>
            </a:pPr>
            <a:r>
              <a:rPr lang="en-US" sz="3200" dirty="0"/>
              <a:t>Goals are intangible</a:t>
            </a:r>
          </a:p>
          <a:p>
            <a:pPr marL="342900" indent="-342900">
              <a:buFont typeface="Arial" panose="020B0604020202020204" pitchFamily="34" charset="0"/>
              <a:buChar char="•"/>
            </a:pPr>
            <a:r>
              <a:rPr lang="en-US" sz="3200" dirty="0"/>
              <a:t>Goals are abstract</a:t>
            </a:r>
          </a:p>
        </p:txBody>
      </p:sp>
      <p:sp>
        <p:nvSpPr>
          <p:cNvPr id="9" name="TextBox 8">
            <a:extLst>
              <a:ext uri="{FF2B5EF4-FFF2-40B4-BE49-F238E27FC236}">
                <a16:creationId xmlns:a16="http://schemas.microsoft.com/office/drawing/2014/main" id="{1D28B3F0-561B-41A0-B343-FF0D749A8F21}"/>
              </a:ext>
            </a:extLst>
          </p:cNvPr>
          <p:cNvSpPr txBox="1"/>
          <p:nvPr/>
        </p:nvSpPr>
        <p:spPr>
          <a:xfrm>
            <a:off x="6096000" y="1642736"/>
            <a:ext cx="5499613" cy="2062103"/>
          </a:xfrm>
          <a:prstGeom prst="rect">
            <a:avLst/>
          </a:prstGeom>
          <a:noFill/>
        </p:spPr>
        <p:txBody>
          <a:bodyPr wrap="square">
            <a:spAutoFit/>
          </a:bodyPr>
          <a:lstStyle/>
          <a:p>
            <a:pPr marL="914400" lvl="1" indent="-457200">
              <a:buFont typeface="Arial" panose="020B0604020202020204" pitchFamily="34" charset="0"/>
              <a:buChar char="•"/>
            </a:pPr>
            <a:r>
              <a:rPr lang="en-US" sz="3200" dirty="0"/>
              <a:t>Objectives are narrow</a:t>
            </a:r>
          </a:p>
          <a:p>
            <a:pPr marL="914400" lvl="1" indent="-457200">
              <a:buFont typeface="Arial" panose="020B0604020202020204" pitchFamily="34" charset="0"/>
              <a:buChar char="•"/>
            </a:pPr>
            <a:r>
              <a:rPr lang="en-US" sz="3200" dirty="0"/>
              <a:t>Objectives are precise </a:t>
            </a:r>
          </a:p>
          <a:p>
            <a:pPr marL="914400" lvl="1" indent="-457200">
              <a:buFont typeface="Arial" panose="020B0604020202020204" pitchFamily="34" charset="0"/>
              <a:buChar char="•"/>
            </a:pPr>
            <a:r>
              <a:rPr lang="en-US" sz="3200" dirty="0"/>
              <a:t>Objectives are tangible </a:t>
            </a:r>
          </a:p>
          <a:p>
            <a:pPr marL="914400" lvl="1" indent="-457200">
              <a:buFont typeface="Arial" panose="020B0604020202020204" pitchFamily="34" charset="0"/>
              <a:buChar char="•"/>
            </a:pPr>
            <a:r>
              <a:rPr lang="en-US" sz="3200" dirty="0"/>
              <a:t>Objectives are concrete</a:t>
            </a:r>
          </a:p>
        </p:txBody>
      </p:sp>
      <p:pic>
        <p:nvPicPr>
          <p:cNvPr id="13" name="Graphic 12" descr="Earth globe: Americas with solid fill">
            <a:extLst>
              <a:ext uri="{FF2B5EF4-FFF2-40B4-BE49-F238E27FC236}">
                <a16:creationId xmlns:a16="http://schemas.microsoft.com/office/drawing/2014/main" id="{BB1854A0-0D25-4FB9-8410-0EC63222D4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825260" y="4217987"/>
            <a:ext cx="2331720" cy="2331720"/>
          </a:xfrm>
          <a:prstGeom prst="rect">
            <a:avLst/>
          </a:prstGeom>
        </p:spPr>
      </p:pic>
      <p:sp>
        <p:nvSpPr>
          <p:cNvPr id="14" name="TextBox 13">
            <a:extLst>
              <a:ext uri="{FF2B5EF4-FFF2-40B4-BE49-F238E27FC236}">
                <a16:creationId xmlns:a16="http://schemas.microsoft.com/office/drawing/2014/main" id="{3DE5A991-883E-40FB-87F2-EC768D7BB0F7}"/>
              </a:ext>
            </a:extLst>
          </p:cNvPr>
          <p:cNvSpPr txBox="1"/>
          <p:nvPr/>
        </p:nvSpPr>
        <p:spPr>
          <a:xfrm>
            <a:off x="4913683" y="5857370"/>
            <a:ext cx="1674055" cy="707886"/>
          </a:xfrm>
          <a:prstGeom prst="rect">
            <a:avLst/>
          </a:prstGeom>
          <a:noFill/>
        </p:spPr>
        <p:txBody>
          <a:bodyPr wrap="square" rtlCol="0">
            <a:spAutoFit/>
          </a:bodyPr>
          <a:lstStyle/>
          <a:p>
            <a:r>
              <a:rPr lang="en-US" sz="2000" b="1" dirty="0"/>
              <a:t>Goals: </a:t>
            </a:r>
          </a:p>
          <a:p>
            <a:r>
              <a:rPr lang="en-US" sz="2000" dirty="0"/>
              <a:t>A Global View</a:t>
            </a:r>
          </a:p>
        </p:txBody>
      </p:sp>
      <p:sp>
        <p:nvSpPr>
          <p:cNvPr id="15" name="TextBox 14">
            <a:extLst>
              <a:ext uri="{FF2B5EF4-FFF2-40B4-BE49-F238E27FC236}">
                <a16:creationId xmlns:a16="http://schemas.microsoft.com/office/drawing/2014/main" id="{2B5B93C3-994B-499A-B4B6-9BA00024A1BF}"/>
              </a:ext>
            </a:extLst>
          </p:cNvPr>
          <p:cNvSpPr txBox="1"/>
          <p:nvPr/>
        </p:nvSpPr>
        <p:spPr>
          <a:xfrm>
            <a:off x="10106923" y="5534561"/>
            <a:ext cx="1674055" cy="1323439"/>
          </a:xfrm>
          <a:prstGeom prst="rect">
            <a:avLst/>
          </a:prstGeom>
          <a:noFill/>
        </p:spPr>
        <p:txBody>
          <a:bodyPr wrap="square" rtlCol="0">
            <a:spAutoFit/>
          </a:bodyPr>
          <a:lstStyle/>
          <a:p>
            <a:r>
              <a:rPr lang="en-US" sz="2000" b="1" dirty="0"/>
              <a:t>Objectives:</a:t>
            </a:r>
            <a:r>
              <a:rPr lang="en-US" sz="2000" dirty="0"/>
              <a:t> A narrow view, the African Continent</a:t>
            </a:r>
          </a:p>
        </p:txBody>
      </p:sp>
    </p:spTree>
    <p:custDataLst>
      <p:tags r:id="rId1"/>
    </p:custDataLst>
    <p:extLst>
      <p:ext uri="{BB962C8B-B14F-4D97-AF65-F5344CB8AC3E}">
        <p14:creationId xmlns:p14="http://schemas.microsoft.com/office/powerpoint/2010/main" val="200961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10" y="231775"/>
            <a:ext cx="10286989" cy="1325563"/>
          </a:xfrm>
        </p:spPr>
        <p:txBody>
          <a:bodyPr anchor="ctr">
            <a:normAutofit/>
          </a:bodyPr>
          <a:lstStyle/>
          <a:p>
            <a:r>
              <a:rPr lang="en-US" b="1" dirty="0">
                <a:latin typeface="Eras Medium ITC" panose="020B0602030504020804" pitchFamily="34" charset="0"/>
              </a:rPr>
              <a:t>Overview</a:t>
            </a:r>
          </a:p>
        </p:txBody>
      </p:sp>
      <p:sp>
        <p:nvSpPr>
          <p:cNvPr id="3" name="Content Placeholder 2"/>
          <p:cNvSpPr>
            <a:spLocks noGrp="1"/>
          </p:cNvSpPr>
          <p:nvPr>
            <p:ph sz="half" idx="1"/>
          </p:nvPr>
        </p:nvSpPr>
        <p:spPr>
          <a:xfrm>
            <a:off x="228611" y="2424223"/>
            <a:ext cx="5181600" cy="3752740"/>
          </a:xfrm>
        </p:spPr>
        <p:txBody>
          <a:bodyPr>
            <a:normAutofit/>
          </a:bodyPr>
          <a:lstStyle/>
          <a:p>
            <a:pPr marL="285750" indent="-285750">
              <a:buFont typeface="Arial" panose="020B0604020202020204" pitchFamily="34" charset="0"/>
              <a:buChar char="•"/>
            </a:pPr>
            <a:r>
              <a:rPr lang="en-US" sz="3600" b="1" dirty="0">
                <a:solidFill>
                  <a:srgbClr val="002060"/>
                </a:solidFill>
              </a:rPr>
              <a:t>Course Structure</a:t>
            </a:r>
          </a:p>
          <a:p>
            <a:pPr marL="285750" indent="-285750">
              <a:buFont typeface="Arial" panose="020B0604020202020204" pitchFamily="34" charset="0"/>
              <a:buChar char="•"/>
            </a:pPr>
            <a:r>
              <a:rPr lang="en-US" sz="3600" b="1" dirty="0">
                <a:solidFill>
                  <a:srgbClr val="002060"/>
                </a:solidFill>
              </a:rPr>
              <a:t>Materials/Resources</a:t>
            </a:r>
          </a:p>
          <a:p>
            <a:pPr marL="285750" indent="-285750">
              <a:buFont typeface="Arial" panose="020B0604020202020204" pitchFamily="34" charset="0"/>
              <a:buChar char="•"/>
            </a:pPr>
            <a:r>
              <a:rPr lang="en-US" sz="3600" b="1" dirty="0">
                <a:solidFill>
                  <a:srgbClr val="002060"/>
                </a:solidFill>
              </a:rPr>
              <a:t>Assignments</a:t>
            </a:r>
          </a:p>
        </p:txBody>
      </p:sp>
      <p:pic>
        <p:nvPicPr>
          <p:cNvPr id="23" name="Picture 22">
            <a:extLst>
              <a:ext uri="{FF2B5EF4-FFF2-40B4-BE49-F238E27FC236}">
                <a16:creationId xmlns:a16="http://schemas.microsoft.com/office/drawing/2014/main" id="{D87939E8-0684-459C-8F9C-BFDD2E8762A1}"/>
              </a:ext>
            </a:extLst>
          </p:cNvPr>
          <p:cNvPicPr>
            <a:picLocks noChangeAspect="1"/>
          </p:cNvPicPr>
          <p:nvPr/>
        </p:nvPicPr>
        <p:blipFill>
          <a:blip r:embed="rId4">
            <a:extLst>
              <a:ext uri="{28A0092B-C50C-407E-A947-70E740481C1C}">
                <a14:useLocalDpi xmlns:a14="http://schemas.microsoft.com/office/drawing/2010/main" val="0"/>
              </a:ext>
            </a:extLst>
          </a:blip>
          <a:srcRect l="9480" r="9480"/>
          <a:stretch/>
        </p:blipFill>
        <p:spPr>
          <a:xfrm>
            <a:off x="6172200" y="1825625"/>
            <a:ext cx="5181600" cy="4351338"/>
          </a:xfrm>
          <a:prstGeom prst="rect">
            <a:avLst/>
          </a:prstGeom>
          <a:solidFill>
            <a:srgbClr val="FFFFFF">
              <a:shade val="85000"/>
            </a:srgbClr>
          </a:solidFill>
          <a:ln w="88900" cap="sq">
            <a:solidFill>
              <a:schemeClr val="bg1">
                <a:lumMod val="6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02668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242422"/>
            <a:ext cx="9933211" cy="927377"/>
          </a:xfrm>
        </p:spPr>
        <p:txBody>
          <a:bodyPr>
            <a:normAutofit fontScale="90000"/>
          </a:bodyPr>
          <a:lstStyle/>
          <a:p>
            <a:pPr algn="l"/>
            <a:r>
              <a:rPr lang="en-US" sz="4400" dirty="0">
                <a:solidFill>
                  <a:srgbClr val="002060"/>
                </a:solidFill>
                <a:latin typeface="Eras Medium ITC" panose="020B0602030504020804" pitchFamily="34" charset="0"/>
                <a:cs typeface="Arial" panose="020B0604020202020204" pitchFamily="34" charset="0"/>
              </a:rPr>
              <a:t>How are Goals and Objectives Important?</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844791" y="1610062"/>
            <a:ext cx="5963977" cy="3784388"/>
          </a:xfrm>
        </p:spPr>
        <p:txBody>
          <a:bodyPr>
            <a:normAutofit fontScale="77500" lnSpcReduction="20000"/>
          </a:bodyPr>
          <a:lstStyle/>
          <a:p>
            <a:pPr marL="0" indent="0" algn="l">
              <a:buNone/>
            </a:pPr>
            <a:r>
              <a:rPr lang="en-US" sz="4100" dirty="0"/>
              <a:t>If we find ourselves away from the plan, we need to ask if the action helps us achieve a goal.</a:t>
            </a:r>
          </a:p>
          <a:p>
            <a:pPr marL="0" indent="0" algn="l">
              <a:buNone/>
            </a:pPr>
            <a:endParaRPr lang="en-US" sz="2600" dirty="0"/>
          </a:p>
          <a:p>
            <a:pPr marL="571500" indent="-571500" algn="l">
              <a:buFont typeface="Arial" panose="020B0604020202020204" pitchFamily="34" charset="0"/>
              <a:buChar char="•"/>
            </a:pPr>
            <a:r>
              <a:rPr lang="en-US" sz="4100" dirty="0"/>
              <a:t>Is achieving the goal tied to a specific task or action?</a:t>
            </a:r>
          </a:p>
          <a:p>
            <a:pPr marL="571500" indent="-571500" algn="l">
              <a:buFont typeface="Arial" panose="020B0604020202020204" pitchFamily="34" charset="0"/>
              <a:buChar char="•"/>
            </a:pPr>
            <a:r>
              <a:rPr lang="en-US" sz="4100" dirty="0"/>
              <a:t>If so, what action?</a:t>
            </a:r>
          </a:p>
          <a:p>
            <a:pPr marL="571500" indent="-571500" algn="l">
              <a:buFont typeface="Arial" panose="020B0604020202020204" pitchFamily="34" charset="0"/>
              <a:buChar char="•"/>
            </a:pPr>
            <a:r>
              <a:rPr lang="en-US" sz="4100" dirty="0"/>
              <a:t>Are there multiple tasks or actions tied to the goal?</a:t>
            </a:r>
          </a:p>
          <a:p>
            <a:pPr algn="l"/>
            <a:endParaRPr lang="en-US" dirty="0"/>
          </a:p>
        </p:txBody>
      </p:sp>
      <p:pic>
        <p:nvPicPr>
          <p:cNvPr id="5" name="Picture 4">
            <a:extLst>
              <a:ext uri="{FF2B5EF4-FFF2-40B4-BE49-F238E27FC236}">
                <a16:creationId xmlns:a16="http://schemas.microsoft.com/office/drawing/2014/main" id="{1183640B-19E6-4442-AB8F-6D53A1B93BB1}"/>
              </a:ext>
            </a:extLst>
          </p:cNvPr>
          <p:cNvPicPr>
            <a:picLocks noChangeAspect="1"/>
          </p:cNvPicPr>
          <p:nvPr/>
        </p:nvPicPr>
        <p:blipFill>
          <a:blip r:embed="rId4"/>
          <a:stretch>
            <a:fillRect/>
          </a:stretch>
        </p:blipFill>
        <p:spPr>
          <a:xfrm>
            <a:off x="7582486" y="1730526"/>
            <a:ext cx="4133264" cy="285195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26322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5B91-63F6-4428-8256-5BE06536E433}"/>
              </a:ext>
            </a:extLst>
          </p:cNvPr>
          <p:cNvSpPr>
            <a:spLocks noGrp="1"/>
          </p:cNvSpPr>
          <p:nvPr>
            <p:ph type="ctrTitle"/>
          </p:nvPr>
        </p:nvSpPr>
        <p:spPr>
          <a:xfrm>
            <a:off x="605635" y="242422"/>
            <a:ext cx="9933211" cy="927377"/>
          </a:xfrm>
        </p:spPr>
        <p:txBody>
          <a:bodyPr>
            <a:normAutofit/>
          </a:bodyPr>
          <a:lstStyle/>
          <a:p>
            <a:pPr algn="l"/>
            <a:r>
              <a:rPr lang="en-US" sz="4400" dirty="0">
                <a:solidFill>
                  <a:srgbClr val="002060"/>
                </a:solidFill>
                <a:latin typeface="Eras Medium ITC" panose="020B0602030504020804" pitchFamily="34" charset="0"/>
                <a:cs typeface="Arial" panose="020B0604020202020204" pitchFamily="34" charset="0"/>
              </a:rPr>
              <a:t>Example: Better Contract Language</a:t>
            </a:r>
            <a:endParaRPr lang="en-US" sz="4400" dirty="0">
              <a:solidFill>
                <a:srgbClr val="002060"/>
              </a:solidFill>
              <a:latin typeface="Eras Medium ITC" panose="020B0602030504020804" pitchFamily="34" charset="0"/>
            </a:endParaRPr>
          </a:p>
        </p:txBody>
      </p:sp>
      <p:sp>
        <p:nvSpPr>
          <p:cNvPr id="3" name="Subtitle 2">
            <a:extLst>
              <a:ext uri="{FF2B5EF4-FFF2-40B4-BE49-F238E27FC236}">
                <a16:creationId xmlns:a16="http://schemas.microsoft.com/office/drawing/2014/main" id="{3BE96749-B1A3-4E31-86CF-9AA395E6BA6E}"/>
              </a:ext>
            </a:extLst>
          </p:cNvPr>
          <p:cNvSpPr>
            <a:spLocks noGrp="1"/>
          </p:cNvSpPr>
          <p:nvPr>
            <p:ph type="subTitle" idx="1"/>
          </p:nvPr>
        </p:nvSpPr>
        <p:spPr>
          <a:xfrm>
            <a:off x="844791" y="1610062"/>
            <a:ext cx="5963977" cy="3426172"/>
          </a:xfrm>
        </p:spPr>
        <p:txBody>
          <a:bodyPr>
            <a:normAutofit fontScale="92500" lnSpcReduction="20000"/>
          </a:bodyPr>
          <a:lstStyle/>
          <a:p>
            <a:pPr marL="0" indent="0" algn="l">
              <a:buNone/>
            </a:pPr>
            <a:r>
              <a:rPr lang="en-US" sz="3800" dirty="0"/>
              <a:t>In order to obtain this objective, there are a series of tasks to be completed:</a:t>
            </a:r>
          </a:p>
          <a:p>
            <a:pPr marL="457200" indent="-457200" algn="l">
              <a:buFont typeface="+mj-lt"/>
              <a:buAutoNum type="arabicPeriod"/>
            </a:pPr>
            <a:r>
              <a:rPr lang="en-US" sz="3800" dirty="0"/>
              <a:t>Research</a:t>
            </a:r>
          </a:p>
          <a:p>
            <a:pPr marL="457200" indent="-457200" algn="l">
              <a:buFont typeface="+mj-lt"/>
              <a:buAutoNum type="arabicPeriod"/>
            </a:pPr>
            <a:r>
              <a:rPr lang="en-US" sz="3800" dirty="0"/>
              <a:t>Bargaining Survey</a:t>
            </a:r>
          </a:p>
          <a:p>
            <a:pPr marL="457200" indent="-457200" algn="l">
              <a:buFont typeface="+mj-lt"/>
              <a:buAutoNum type="arabicPeriod"/>
            </a:pPr>
            <a:r>
              <a:rPr lang="en-US" sz="3800" dirty="0"/>
              <a:t>Information Request</a:t>
            </a:r>
          </a:p>
          <a:p>
            <a:pPr marL="457200" indent="-457200" algn="l">
              <a:buFont typeface="+mj-lt"/>
              <a:buAutoNum type="arabicPeriod"/>
            </a:pPr>
            <a:r>
              <a:rPr lang="en-US" sz="3800" dirty="0"/>
              <a:t>Communicate and Mobilize</a:t>
            </a:r>
          </a:p>
          <a:p>
            <a:pPr algn="l"/>
            <a:endParaRPr lang="en-US" dirty="0"/>
          </a:p>
        </p:txBody>
      </p:sp>
      <p:pic>
        <p:nvPicPr>
          <p:cNvPr id="6" name="Picture 5">
            <a:extLst>
              <a:ext uri="{FF2B5EF4-FFF2-40B4-BE49-F238E27FC236}">
                <a16:creationId xmlns:a16="http://schemas.microsoft.com/office/drawing/2014/main" id="{1AE5CF07-EE7C-4503-B080-EB0CD35A55F1}"/>
              </a:ext>
            </a:extLst>
          </p:cNvPr>
          <p:cNvPicPr>
            <a:picLocks noChangeAspect="1"/>
          </p:cNvPicPr>
          <p:nvPr/>
        </p:nvPicPr>
        <p:blipFill rotWithShape="1">
          <a:blip r:embed="rId4"/>
          <a:srcRect l="40500" r="8333" b="25349"/>
          <a:stretch/>
        </p:blipFill>
        <p:spPr>
          <a:xfrm>
            <a:off x="7216726" y="1927365"/>
            <a:ext cx="4491170" cy="2574295"/>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39221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491916" y="2514942"/>
            <a:ext cx="4385451" cy="2535360"/>
          </a:xfrm>
        </p:spPr>
        <p:txBody>
          <a:bodyPr>
            <a:noAutofit/>
          </a:bodyPr>
          <a:lstStyle/>
          <a:p>
            <a:pPr marL="0" indent="0">
              <a:buNone/>
            </a:pPr>
            <a:r>
              <a:rPr lang="en-US" sz="4800" b="1" dirty="0">
                <a:solidFill>
                  <a:srgbClr val="1E376C"/>
                </a:solidFill>
              </a:rPr>
              <a:t>Bargaining Team: </a:t>
            </a:r>
          </a:p>
          <a:p>
            <a:pPr marL="0" indent="0">
              <a:buNone/>
            </a:pPr>
            <a:r>
              <a:rPr lang="en-US" sz="4800" b="1" dirty="0">
                <a:solidFill>
                  <a:srgbClr val="1E376C"/>
                </a:solidFill>
              </a:rPr>
              <a:t>Working Groups</a:t>
            </a:r>
          </a:p>
        </p:txBody>
      </p:sp>
      <p:pic>
        <p:nvPicPr>
          <p:cNvPr id="9" name="Content Placeholder 8">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426928" y="2542602"/>
            <a:ext cx="4896732" cy="314197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137427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373259"/>
            <a:ext cx="9144000" cy="959655"/>
          </a:xfrm>
        </p:spPr>
        <p:txBody>
          <a:bodyPr>
            <a:normAutofit/>
          </a:bodyPr>
          <a:lstStyle/>
          <a:p>
            <a:pPr algn="l"/>
            <a:r>
              <a:rPr lang="en-US" sz="4400" dirty="0">
                <a:latin typeface="Eras Medium ITC" panose="020B0602030504020804" pitchFamily="34" charset="0"/>
              </a:rPr>
              <a:t>Communications Working Group</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448973"/>
            <a:ext cx="9144000" cy="3685736"/>
          </a:xfrm>
        </p:spPr>
        <p:txBody>
          <a:bodyPr>
            <a:normAutofit fontScale="92500" lnSpcReduction="20000"/>
          </a:bodyPr>
          <a:lstStyle/>
          <a:p>
            <a:pPr marL="457200" indent="-457200" algn="l">
              <a:buFont typeface="+mj-lt"/>
              <a:buAutoNum type="arabicParenR"/>
            </a:pPr>
            <a:r>
              <a:rPr lang="en-US" sz="2800" dirty="0"/>
              <a:t>Nominate/appoint working group</a:t>
            </a:r>
          </a:p>
          <a:p>
            <a:pPr marL="457200" indent="-457200" algn="l">
              <a:buFont typeface="+mj-lt"/>
              <a:buAutoNum type="arabicParenR"/>
            </a:pPr>
            <a:r>
              <a:rPr lang="en-US" sz="2800" dirty="0"/>
              <a:t>Train working group</a:t>
            </a:r>
          </a:p>
          <a:p>
            <a:pPr marL="457200" indent="-457200" algn="l">
              <a:buFont typeface="+mj-lt"/>
              <a:buAutoNum type="arabicParenR"/>
            </a:pPr>
            <a:r>
              <a:rPr lang="en-US" sz="2800" dirty="0"/>
              <a:t>Develop working group strategic plan for the following tasks: </a:t>
            </a:r>
          </a:p>
          <a:p>
            <a:pPr marL="857250" lvl="1" indent="-457200" algn="l">
              <a:buFont typeface="Arial" panose="020B0604020202020204" pitchFamily="34" charset="0"/>
              <a:buChar char="•"/>
            </a:pPr>
            <a:r>
              <a:rPr lang="en-US" sz="2800" dirty="0"/>
              <a:t>Issue identification/topics </a:t>
            </a:r>
          </a:p>
          <a:p>
            <a:pPr marL="857250" lvl="1" indent="-457200" algn="l">
              <a:buFont typeface="Arial" panose="020B0604020202020204" pitchFamily="34" charset="0"/>
              <a:buChar char="•"/>
            </a:pPr>
            <a:r>
              <a:rPr lang="en-US" sz="2800" dirty="0"/>
              <a:t>Schedule and distribute bargaining updates,</a:t>
            </a:r>
          </a:p>
          <a:p>
            <a:pPr marL="857250" lvl="1" indent="-457200" algn="l">
              <a:buFont typeface="Arial" panose="020B0604020202020204" pitchFamily="34" charset="0"/>
              <a:buChar char="•"/>
            </a:pPr>
            <a:r>
              <a:rPr lang="en-US" sz="2800" dirty="0"/>
              <a:t>Development newsletters, press releases, petitions</a:t>
            </a:r>
          </a:p>
          <a:p>
            <a:pPr marL="857250" lvl="1" indent="-457200" algn="l">
              <a:buFont typeface="Arial" panose="020B0604020202020204" pitchFamily="34" charset="0"/>
              <a:buChar char="•"/>
            </a:pPr>
            <a:r>
              <a:rPr lang="en-US" sz="2800" dirty="0"/>
              <a:t>Develop and coordinate and Op/Ed pieces and media outreach</a:t>
            </a:r>
          </a:p>
          <a:p>
            <a:pPr marL="857250" lvl="1" indent="-457200" algn="l">
              <a:buFont typeface="Arial" panose="020B0604020202020204" pitchFamily="34" charset="0"/>
              <a:buChar char="•"/>
            </a:pPr>
            <a:r>
              <a:rPr lang="en-US" sz="2800" dirty="0"/>
              <a:t>Develop coordination with groups and organizations with shared interests</a:t>
            </a:r>
          </a:p>
          <a:p>
            <a:pPr algn="l"/>
            <a:endParaRPr lang="en-US" dirty="0"/>
          </a:p>
        </p:txBody>
      </p:sp>
    </p:spTree>
    <p:custDataLst>
      <p:tags r:id="rId1"/>
    </p:custDataLst>
    <p:extLst>
      <p:ext uri="{BB962C8B-B14F-4D97-AF65-F5344CB8AC3E}">
        <p14:creationId xmlns:p14="http://schemas.microsoft.com/office/powerpoint/2010/main" val="1677300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144000" cy="959655"/>
          </a:xfrm>
        </p:spPr>
        <p:txBody>
          <a:bodyPr>
            <a:normAutofit/>
          </a:bodyPr>
          <a:lstStyle/>
          <a:p>
            <a:pPr algn="l"/>
            <a:r>
              <a:rPr lang="en-US" sz="4400" dirty="0">
                <a:latin typeface="Eras Medium ITC" panose="020B0602030504020804" pitchFamily="34" charset="0"/>
              </a:rPr>
              <a:t>Organizing Working Group</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266088"/>
            <a:ext cx="9144000" cy="3953021"/>
          </a:xfrm>
        </p:spPr>
        <p:txBody>
          <a:bodyPr>
            <a:normAutofit lnSpcReduction="10000"/>
          </a:bodyPr>
          <a:lstStyle/>
          <a:p>
            <a:pPr marL="457200" indent="-457200" algn="l">
              <a:buFont typeface="+mj-lt"/>
              <a:buAutoNum type="arabicParenR"/>
            </a:pPr>
            <a:r>
              <a:rPr lang="en-US" sz="2600" dirty="0"/>
              <a:t>Nominate/appoint working group</a:t>
            </a:r>
          </a:p>
          <a:p>
            <a:pPr marL="457200" indent="-457200" algn="l">
              <a:buFont typeface="+mj-lt"/>
              <a:buAutoNum type="arabicParenR"/>
            </a:pPr>
            <a:r>
              <a:rPr lang="en-US" sz="2600" dirty="0"/>
              <a:t>Train working group</a:t>
            </a:r>
          </a:p>
          <a:p>
            <a:pPr marL="457200" indent="-457200" algn="l">
              <a:buFont typeface="+mj-lt"/>
              <a:buAutoNum type="arabicParenR"/>
            </a:pPr>
            <a:r>
              <a:rPr lang="en-US" sz="2600" dirty="0"/>
              <a:t>Develop working group strategic plan for the following tasks: </a:t>
            </a:r>
          </a:p>
          <a:p>
            <a:pPr marL="857250" lvl="1" indent="-457200" algn="l">
              <a:buFont typeface="Arial" panose="020B0604020202020204" pitchFamily="34" charset="0"/>
              <a:buChar char="•"/>
            </a:pPr>
            <a:r>
              <a:rPr lang="en-US" sz="2600" dirty="0"/>
              <a:t>development of issue organizing message, </a:t>
            </a:r>
          </a:p>
          <a:p>
            <a:pPr marL="857250" lvl="1" indent="-457200" algn="l">
              <a:buFont typeface="Arial" panose="020B0604020202020204" pitchFamily="34" charset="0"/>
              <a:buChar char="•"/>
            </a:pPr>
            <a:r>
              <a:rPr lang="en-US" sz="2600" dirty="0"/>
              <a:t>workplace mapping, </a:t>
            </a:r>
          </a:p>
          <a:p>
            <a:pPr marL="857250" lvl="1" indent="-457200" algn="l">
              <a:buFont typeface="Arial" panose="020B0604020202020204" pitchFamily="34" charset="0"/>
              <a:buChar char="•"/>
            </a:pPr>
            <a:r>
              <a:rPr lang="en-US" sz="2600" dirty="0"/>
              <a:t>scheduled organizing events to coincide with bargaining dates</a:t>
            </a:r>
          </a:p>
          <a:p>
            <a:pPr marL="857250" lvl="1" indent="-457200" algn="l">
              <a:buFont typeface="Arial" panose="020B0604020202020204" pitchFamily="34" charset="0"/>
              <a:buChar char="•"/>
            </a:pPr>
            <a:r>
              <a:rPr lang="en-US" sz="2600" dirty="0"/>
              <a:t>updated local official contact in AFGE MyLocal</a:t>
            </a:r>
          </a:p>
          <a:p>
            <a:pPr marL="857250" lvl="1" indent="-457200" algn="l">
              <a:buFont typeface="Arial" panose="020B0604020202020204" pitchFamily="34" charset="0"/>
              <a:buChar char="•"/>
            </a:pPr>
            <a:r>
              <a:rPr lang="en-US" sz="2600" dirty="0"/>
              <a:t>draft phone-tree for organizing committee work </a:t>
            </a:r>
          </a:p>
          <a:p>
            <a:pPr marL="857250" lvl="1" indent="-457200" algn="l">
              <a:buFont typeface="Arial" panose="020B0604020202020204" pitchFamily="34" charset="0"/>
              <a:buChar char="•"/>
            </a:pPr>
            <a:r>
              <a:rPr lang="en-US" sz="2600" dirty="0"/>
              <a:t>develop bargaining specific organizing literature</a:t>
            </a:r>
          </a:p>
          <a:p>
            <a:pPr algn="l"/>
            <a:endParaRPr lang="en-US" dirty="0"/>
          </a:p>
        </p:txBody>
      </p:sp>
    </p:spTree>
    <p:custDataLst>
      <p:tags r:id="rId1"/>
    </p:custDataLst>
    <p:extLst>
      <p:ext uri="{BB962C8B-B14F-4D97-AF65-F5344CB8AC3E}">
        <p14:creationId xmlns:p14="http://schemas.microsoft.com/office/powerpoint/2010/main" val="1449026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144000" cy="959655"/>
          </a:xfrm>
        </p:spPr>
        <p:txBody>
          <a:bodyPr>
            <a:normAutofit/>
          </a:bodyPr>
          <a:lstStyle/>
          <a:p>
            <a:pPr algn="l"/>
            <a:r>
              <a:rPr lang="en-US" sz="4400" dirty="0">
                <a:latin typeface="Eras Medium ITC" panose="020B0602030504020804" pitchFamily="34" charset="0"/>
              </a:rPr>
              <a:t>Legislative Working Group</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266088"/>
            <a:ext cx="9144000" cy="3953021"/>
          </a:xfrm>
        </p:spPr>
        <p:txBody>
          <a:bodyPr>
            <a:normAutofit fontScale="92500"/>
          </a:bodyPr>
          <a:lstStyle/>
          <a:p>
            <a:pPr marL="457200" indent="-457200" algn="l">
              <a:buFont typeface="+mj-lt"/>
              <a:buAutoNum type="arabicParenR"/>
            </a:pPr>
            <a:r>
              <a:rPr lang="en-US" sz="2800" dirty="0"/>
              <a:t>Nominate/appoint working group</a:t>
            </a:r>
          </a:p>
          <a:p>
            <a:pPr marL="457200" indent="-457200" algn="l">
              <a:buFont typeface="+mj-lt"/>
              <a:buAutoNum type="arabicParenR"/>
            </a:pPr>
            <a:r>
              <a:rPr lang="en-US" sz="2800" dirty="0"/>
              <a:t>Train working group</a:t>
            </a:r>
          </a:p>
          <a:p>
            <a:pPr marL="457200" indent="-457200" algn="l">
              <a:buFont typeface="+mj-lt"/>
              <a:buAutoNum type="arabicParenR"/>
            </a:pPr>
            <a:r>
              <a:rPr lang="en-US" sz="2800" dirty="0"/>
              <a:t>Develop working group strategic plan for the following tasks: </a:t>
            </a:r>
          </a:p>
          <a:p>
            <a:pPr marL="857250" lvl="1" indent="-457200" algn="l">
              <a:buFont typeface="Arial" panose="020B0604020202020204" pitchFamily="34" charset="0"/>
              <a:buChar char="•"/>
            </a:pPr>
            <a:r>
              <a:rPr lang="en-US" sz="2800" dirty="0"/>
              <a:t>Coordinate support for issue-based lunch and learns</a:t>
            </a:r>
          </a:p>
          <a:p>
            <a:pPr marL="857250" lvl="1" indent="-457200" algn="l">
              <a:buFont typeface="Arial" panose="020B0604020202020204" pitchFamily="34" charset="0"/>
              <a:buChar char="•"/>
            </a:pPr>
            <a:r>
              <a:rPr lang="en-US" sz="2800" dirty="0"/>
              <a:t>PAC events</a:t>
            </a:r>
          </a:p>
          <a:p>
            <a:pPr marL="857250" lvl="1" indent="-457200" algn="l">
              <a:buFont typeface="Arial" panose="020B0604020202020204" pitchFamily="34" charset="0"/>
              <a:buChar char="•"/>
            </a:pPr>
            <a:r>
              <a:rPr lang="en-US" sz="2800" dirty="0"/>
              <a:t>Outreach to nearby Locals, Central Labor Councils, State Federations, customer advocacy organizations (VFW, AARP, etc.)</a:t>
            </a:r>
          </a:p>
          <a:p>
            <a:pPr marL="857250" lvl="1" indent="-457200" algn="l">
              <a:buFont typeface="Arial" panose="020B0604020202020204" pitchFamily="34" charset="0"/>
              <a:buChar char="•"/>
            </a:pPr>
            <a:r>
              <a:rPr lang="en-US" sz="2800" dirty="0"/>
              <a:t>Work with Legislative Department on issue advocacy</a:t>
            </a:r>
          </a:p>
          <a:p>
            <a:pPr algn="l"/>
            <a:endParaRPr lang="en-US" dirty="0"/>
          </a:p>
        </p:txBody>
      </p:sp>
    </p:spTree>
    <p:custDataLst>
      <p:tags r:id="rId1"/>
    </p:custDataLst>
    <p:extLst>
      <p:ext uri="{BB962C8B-B14F-4D97-AF65-F5344CB8AC3E}">
        <p14:creationId xmlns:p14="http://schemas.microsoft.com/office/powerpoint/2010/main" val="2340337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144000" cy="959655"/>
          </a:xfrm>
        </p:spPr>
        <p:txBody>
          <a:bodyPr>
            <a:normAutofit/>
          </a:bodyPr>
          <a:lstStyle/>
          <a:p>
            <a:pPr algn="l"/>
            <a:r>
              <a:rPr lang="en-US" sz="4400" dirty="0">
                <a:latin typeface="Eras Medium ITC" panose="020B0602030504020804" pitchFamily="34" charset="0"/>
              </a:rPr>
              <a:t>Research Working Group</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547446"/>
            <a:ext cx="9144000" cy="3671663"/>
          </a:xfrm>
        </p:spPr>
        <p:txBody>
          <a:bodyPr>
            <a:normAutofit/>
          </a:bodyPr>
          <a:lstStyle/>
          <a:p>
            <a:pPr marL="457200" indent="-457200" algn="l">
              <a:buFont typeface="+mj-lt"/>
              <a:buAutoNum type="arabicParenR"/>
            </a:pPr>
            <a:r>
              <a:rPr lang="en-US" sz="2600" dirty="0"/>
              <a:t>Nominate/appoint working group</a:t>
            </a:r>
          </a:p>
          <a:p>
            <a:pPr marL="457200" indent="-457200" algn="l">
              <a:buFont typeface="+mj-lt"/>
              <a:buAutoNum type="arabicParenR"/>
            </a:pPr>
            <a:r>
              <a:rPr lang="en-US" sz="2600" dirty="0"/>
              <a:t>Train working group</a:t>
            </a:r>
          </a:p>
          <a:p>
            <a:pPr marL="457200" indent="-457200" algn="l">
              <a:buFont typeface="+mj-lt"/>
              <a:buAutoNum type="arabicParenR"/>
            </a:pPr>
            <a:r>
              <a:rPr lang="en-US" sz="2600" dirty="0"/>
              <a:t>Develop working group strategic plan for the following tasks: </a:t>
            </a:r>
          </a:p>
          <a:p>
            <a:pPr marL="742950" lvl="1" indent="-342900" algn="l">
              <a:buFont typeface="Arial" panose="020B0604020202020204" pitchFamily="34" charset="0"/>
              <a:buChar char="•"/>
            </a:pPr>
            <a:r>
              <a:rPr lang="en-US" sz="2400" dirty="0"/>
              <a:t>Review contract articles</a:t>
            </a:r>
          </a:p>
          <a:p>
            <a:pPr marL="742950" lvl="1" indent="-342900" algn="l">
              <a:buFont typeface="Arial" panose="020B0604020202020204" pitchFamily="34" charset="0"/>
              <a:buChar char="•"/>
            </a:pPr>
            <a:r>
              <a:rPr lang="en-US" sz="2400" dirty="0"/>
              <a:t>Review grievances, ULPs, and arbitrations</a:t>
            </a:r>
          </a:p>
          <a:p>
            <a:pPr marL="742950" lvl="1" indent="-342900" algn="l">
              <a:buFont typeface="Arial" panose="020B0604020202020204" pitchFamily="34" charset="0"/>
              <a:buChar char="•"/>
            </a:pPr>
            <a:r>
              <a:rPr lang="en-US" sz="2400" dirty="0"/>
              <a:t>Review negotiability issues</a:t>
            </a:r>
          </a:p>
          <a:p>
            <a:pPr marL="742950" lvl="1" indent="-342900" algn="l">
              <a:buFont typeface="Arial" panose="020B0604020202020204" pitchFamily="34" charset="0"/>
              <a:buChar char="•"/>
            </a:pPr>
            <a:r>
              <a:rPr lang="en-US" sz="2400" dirty="0"/>
              <a:t>Review impasse options</a:t>
            </a:r>
          </a:p>
          <a:p>
            <a:pPr marL="742950" lvl="1" indent="-342900" algn="l">
              <a:buFont typeface="Arial" panose="020B0604020202020204" pitchFamily="34" charset="0"/>
              <a:buChar char="•"/>
            </a:pPr>
            <a:r>
              <a:rPr lang="en-US" sz="2400" dirty="0"/>
              <a:t>Review budget</a:t>
            </a:r>
          </a:p>
          <a:p>
            <a:pPr algn="l"/>
            <a:endParaRPr lang="en-US" dirty="0"/>
          </a:p>
        </p:txBody>
      </p:sp>
    </p:spTree>
    <p:custDataLst>
      <p:tags r:id="rId1"/>
    </p:custDataLst>
    <p:extLst>
      <p:ext uri="{BB962C8B-B14F-4D97-AF65-F5344CB8AC3E}">
        <p14:creationId xmlns:p14="http://schemas.microsoft.com/office/powerpoint/2010/main" val="4132520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144000" cy="959655"/>
          </a:xfrm>
        </p:spPr>
        <p:txBody>
          <a:bodyPr>
            <a:normAutofit/>
          </a:bodyPr>
          <a:lstStyle/>
          <a:p>
            <a:pPr algn="l"/>
            <a:r>
              <a:rPr lang="en-US" sz="4400" dirty="0">
                <a:latin typeface="Eras Medium ITC" panose="020B0602030504020804" pitchFamily="34" charset="0"/>
              </a:rPr>
              <a:t>Notes and Records Working Group</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659988"/>
            <a:ext cx="9144000" cy="3559121"/>
          </a:xfrm>
        </p:spPr>
        <p:txBody>
          <a:bodyPr>
            <a:normAutofit/>
          </a:bodyPr>
          <a:lstStyle/>
          <a:p>
            <a:pPr marL="457200" indent="-457200" algn="l">
              <a:buFont typeface="+mj-lt"/>
              <a:buAutoNum type="arabicParenR"/>
            </a:pPr>
            <a:r>
              <a:rPr lang="en-US" sz="2600" dirty="0"/>
              <a:t>Nominate/appoint working group</a:t>
            </a:r>
          </a:p>
          <a:p>
            <a:pPr marL="457200" indent="-457200" algn="l">
              <a:buFont typeface="+mj-lt"/>
              <a:buAutoNum type="arabicParenR"/>
            </a:pPr>
            <a:r>
              <a:rPr lang="en-US" sz="2600" dirty="0"/>
              <a:t>Train working group</a:t>
            </a:r>
          </a:p>
          <a:p>
            <a:pPr marL="457200" indent="-457200" algn="l">
              <a:buFont typeface="+mj-lt"/>
              <a:buAutoNum type="arabicParenR"/>
            </a:pPr>
            <a:r>
              <a:rPr lang="en-US" sz="2600" dirty="0"/>
              <a:t>Develop working group strategic plan for the following tasks: </a:t>
            </a:r>
          </a:p>
          <a:p>
            <a:pPr marL="857250" lvl="1" indent="-457200" algn="l">
              <a:buFont typeface="Arial" panose="020B0604020202020204" pitchFamily="34" charset="0"/>
              <a:buChar char="•"/>
            </a:pPr>
            <a:r>
              <a:rPr lang="en-US" sz="2600" dirty="0"/>
              <a:t>Note Keeping</a:t>
            </a:r>
          </a:p>
          <a:p>
            <a:pPr marL="857250" lvl="1" indent="-457200" algn="l">
              <a:buFont typeface="Arial" panose="020B0604020202020204" pitchFamily="34" charset="0"/>
              <a:buChar char="•"/>
            </a:pPr>
            <a:r>
              <a:rPr lang="en-US" sz="2600" dirty="0"/>
              <a:t>Record Keeping</a:t>
            </a:r>
          </a:p>
          <a:p>
            <a:pPr marL="857250" lvl="1" indent="-457200" algn="l">
              <a:buFont typeface="Arial" panose="020B0604020202020204" pitchFamily="34" charset="0"/>
              <a:buChar char="•"/>
            </a:pPr>
            <a:r>
              <a:rPr lang="en-US" sz="2600" dirty="0"/>
              <a:t>Tracking Proposals</a:t>
            </a:r>
          </a:p>
          <a:p>
            <a:pPr marL="857250" lvl="1" indent="-457200" algn="l">
              <a:buFont typeface="Arial" panose="020B0604020202020204" pitchFamily="34" charset="0"/>
              <a:buChar char="•"/>
            </a:pPr>
            <a:r>
              <a:rPr lang="en-US" sz="2600" dirty="0"/>
              <a:t>Maintaining bargaining history </a:t>
            </a:r>
          </a:p>
          <a:p>
            <a:pPr algn="l"/>
            <a:endParaRPr lang="en-US" dirty="0"/>
          </a:p>
        </p:txBody>
      </p:sp>
    </p:spTree>
    <p:custDataLst>
      <p:tags r:id="rId1"/>
    </p:custDataLst>
    <p:extLst>
      <p:ext uri="{BB962C8B-B14F-4D97-AF65-F5344CB8AC3E}">
        <p14:creationId xmlns:p14="http://schemas.microsoft.com/office/powerpoint/2010/main" val="3046029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54ED-903F-4402-8046-6E45FF4AAAEC}"/>
              </a:ext>
            </a:extLst>
          </p:cNvPr>
          <p:cNvSpPr>
            <a:spLocks noGrp="1"/>
          </p:cNvSpPr>
          <p:nvPr>
            <p:ph type="ctrTitle"/>
          </p:nvPr>
        </p:nvSpPr>
        <p:spPr>
          <a:xfrm>
            <a:off x="1376517" y="765944"/>
            <a:ext cx="9979741" cy="1121697"/>
          </a:xfrm>
        </p:spPr>
        <p:txBody>
          <a:bodyPr/>
          <a:lstStyle/>
          <a:p>
            <a:r>
              <a:rPr lang="en-US" dirty="0">
                <a:cs typeface="Calibri Light"/>
              </a:rPr>
              <a:t>Poll Question </a:t>
            </a:r>
            <a:endParaRPr lang="en-US" dirty="0"/>
          </a:p>
        </p:txBody>
      </p:sp>
      <p:sp>
        <p:nvSpPr>
          <p:cNvPr id="3" name="Subtitle 2">
            <a:extLst>
              <a:ext uri="{FF2B5EF4-FFF2-40B4-BE49-F238E27FC236}">
                <a16:creationId xmlns:a16="http://schemas.microsoft.com/office/drawing/2014/main" id="{38E29979-9823-4542-8ECE-5E7D02D67C91}"/>
              </a:ext>
            </a:extLst>
          </p:cNvPr>
          <p:cNvSpPr>
            <a:spLocks noGrp="1"/>
          </p:cNvSpPr>
          <p:nvPr>
            <p:ph type="subTitle" idx="1"/>
          </p:nvPr>
        </p:nvSpPr>
        <p:spPr>
          <a:xfrm>
            <a:off x="872613" y="2213233"/>
            <a:ext cx="10975257" cy="2589825"/>
          </a:xfrm>
        </p:spPr>
        <p:txBody>
          <a:bodyPr vert="horz" lIns="91440" tIns="45720" rIns="91440" bIns="45720" rtlCol="0" anchor="t">
            <a:normAutofit/>
          </a:bodyPr>
          <a:lstStyle/>
          <a:p>
            <a:r>
              <a:rPr lang="en-US" dirty="0">
                <a:cs typeface="Calibri"/>
              </a:rPr>
              <a:t>As a Federation  we struggle recruiting  the working groups.</a:t>
            </a:r>
            <a:endParaRPr lang="en-US" dirty="0"/>
          </a:p>
          <a:p>
            <a:endParaRPr lang="en-US" dirty="0">
              <a:cs typeface="Calibri"/>
            </a:endParaRPr>
          </a:p>
          <a:p>
            <a:r>
              <a:rPr lang="en-US" dirty="0">
                <a:cs typeface="Calibri"/>
              </a:rPr>
              <a:t>Have you had any success or failures with establishing work groups during bargaining ?</a:t>
            </a:r>
            <a:endParaRPr lang="en-US" dirty="0"/>
          </a:p>
          <a:p>
            <a:endParaRPr lang="en-US">
              <a:cs typeface="Calibri"/>
            </a:endParaRPr>
          </a:p>
          <a:p>
            <a:r>
              <a:rPr lang="en-US" u="sng" dirty="0">
                <a:cs typeface="Calibri"/>
              </a:rPr>
              <a:t>Please raise your hand to be unmuted</a:t>
            </a:r>
          </a:p>
          <a:p>
            <a:endParaRPr lang="en-US" u="sng" dirty="0">
              <a:cs typeface="Calibri"/>
            </a:endParaRPr>
          </a:p>
        </p:txBody>
      </p:sp>
    </p:spTree>
    <p:extLst>
      <p:ext uri="{BB962C8B-B14F-4D97-AF65-F5344CB8AC3E}">
        <p14:creationId xmlns:p14="http://schemas.microsoft.com/office/powerpoint/2010/main" val="763849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507958" y="2514942"/>
            <a:ext cx="4161323" cy="2535360"/>
          </a:xfrm>
        </p:spPr>
        <p:txBody>
          <a:bodyPr>
            <a:normAutofit/>
          </a:bodyPr>
          <a:lstStyle/>
          <a:p>
            <a:pPr marL="0" indent="0">
              <a:buNone/>
            </a:pPr>
            <a:r>
              <a:rPr lang="en-US" sz="4800" b="1" dirty="0">
                <a:solidFill>
                  <a:srgbClr val="1E376C"/>
                </a:solidFill>
              </a:rPr>
              <a:t>Pre-Bargaining Preparation</a:t>
            </a:r>
          </a:p>
        </p:txBody>
      </p:sp>
      <p:pic>
        <p:nvPicPr>
          <p:cNvPr id="9" name="Content Placeholder 8">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522721" y="2547026"/>
            <a:ext cx="4815209" cy="314197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94262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C751-D717-4710-ADA9-214CE45110E1}"/>
              </a:ext>
            </a:extLst>
          </p:cNvPr>
          <p:cNvSpPr>
            <a:spLocks noGrp="1"/>
          </p:cNvSpPr>
          <p:nvPr>
            <p:ph type="ctrTitle"/>
          </p:nvPr>
        </p:nvSpPr>
        <p:spPr>
          <a:xfrm>
            <a:off x="1084522" y="170121"/>
            <a:ext cx="7995684" cy="1411472"/>
          </a:xfrm>
        </p:spPr>
        <p:txBody>
          <a:bodyPr>
            <a:normAutofit/>
          </a:bodyPr>
          <a:lstStyle/>
          <a:p>
            <a:pPr algn="l"/>
            <a:r>
              <a:rPr lang="en-US" sz="4400" dirty="0">
                <a:latin typeface="Eras Medium ITC" panose="020B0602030504020804" pitchFamily="34" charset="0"/>
              </a:rPr>
              <a:t>Housekeeping</a:t>
            </a:r>
          </a:p>
        </p:txBody>
      </p:sp>
      <p:sp>
        <p:nvSpPr>
          <p:cNvPr id="3" name="Subtitle 2">
            <a:extLst>
              <a:ext uri="{FF2B5EF4-FFF2-40B4-BE49-F238E27FC236}">
                <a16:creationId xmlns:a16="http://schemas.microsoft.com/office/drawing/2014/main" id="{809AEF4C-D415-4B3A-B366-B8EA6FF50DDC}"/>
              </a:ext>
            </a:extLst>
          </p:cNvPr>
          <p:cNvSpPr>
            <a:spLocks noGrp="1"/>
          </p:cNvSpPr>
          <p:nvPr>
            <p:ph type="subTitle" idx="1"/>
          </p:nvPr>
        </p:nvSpPr>
        <p:spPr>
          <a:xfrm>
            <a:off x="1524000" y="1581593"/>
            <a:ext cx="9144000" cy="2309924"/>
          </a:xfrm>
        </p:spPr>
        <p:txBody>
          <a:bodyPr/>
          <a:lstStyle/>
          <a:p>
            <a:pPr marL="285750" marR="0" lvl="0" indent="-285750" algn="l"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200" i="0" u="none" strike="noStrike" kern="0" cap="none" spc="0" normalizeH="0" baseline="0" noProof="0" dirty="0">
                <a:ln>
                  <a:noFill/>
                </a:ln>
                <a:solidFill>
                  <a:srgbClr val="002060"/>
                </a:solidFill>
                <a:effectLst/>
                <a:uLnTx/>
                <a:uFillTx/>
              </a:rPr>
              <a:t>Breaks and lunch</a:t>
            </a:r>
            <a:endParaRPr kumimoji="0" lang="en-US" sz="3200" i="0" u="none" strike="noStrike" kern="0" cap="none" spc="0" normalizeH="0" noProof="0" dirty="0">
              <a:ln>
                <a:noFill/>
              </a:ln>
              <a:solidFill>
                <a:srgbClr val="002060"/>
              </a:solidFill>
              <a:effectLst/>
              <a:uLnTx/>
              <a:uFillTx/>
            </a:endParaRPr>
          </a:p>
          <a:p>
            <a:pPr marL="285750" marR="0" lvl="0" indent="-285750" algn="l"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lang="en-US" sz="3200" kern="0" dirty="0">
                <a:solidFill>
                  <a:srgbClr val="002060"/>
                </a:solidFill>
              </a:rPr>
              <a:t>Location of bathrooms and emergency exits</a:t>
            </a:r>
            <a:endParaRPr lang="en-US" sz="3200" kern="0" baseline="0" dirty="0">
              <a:solidFill>
                <a:srgbClr val="002060"/>
              </a:solidFill>
            </a:endParaRPr>
          </a:p>
          <a:p>
            <a:pPr marL="285750" marR="0" lvl="0" indent="-285750" algn="l" defTabSz="91440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3200" i="0" u="none" strike="noStrike" kern="0" cap="none" spc="0" normalizeH="0" noProof="0" dirty="0">
                <a:ln>
                  <a:noFill/>
                </a:ln>
                <a:solidFill>
                  <a:srgbClr val="002060"/>
                </a:solidFill>
                <a:effectLst/>
                <a:uLnTx/>
                <a:uFillTx/>
              </a:rPr>
              <a:t>Ground Rules</a:t>
            </a:r>
            <a:endParaRPr kumimoji="0" lang="en-US" sz="3200" i="0" u="none" strike="noStrike" kern="0" cap="none" spc="0" normalizeH="0" baseline="0" noProof="0" dirty="0">
              <a:ln>
                <a:noFill/>
              </a:ln>
              <a:solidFill>
                <a:srgbClr val="002060"/>
              </a:solidFill>
              <a:effectLst/>
              <a:uLnTx/>
              <a:uFillTx/>
            </a:endParaRPr>
          </a:p>
          <a:p>
            <a:endParaRPr lang="en-US" dirty="0"/>
          </a:p>
        </p:txBody>
      </p:sp>
      <p:graphicFrame>
        <p:nvGraphicFramePr>
          <p:cNvPr id="4" name="Table 3">
            <a:extLst>
              <a:ext uri="{FF2B5EF4-FFF2-40B4-BE49-F238E27FC236}">
                <a16:creationId xmlns:a16="http://schemas.microsoft.com/office/drawing/2014/main" id="{919D0B7A-6A8A-43F7-BA3A-6D8B0B26A9D9}"/>
              </a:ext>
            </a:extLst>
          </p:cNvPr>
          <p:cNvGraphicFramePr>
            <a:graphicFrameLocks noGrp="1"/>
          </p:cNvGraphicFramePr>
          <p:nvPr>
            <p:extLst>
              <p:ext uri="{D42A27DB-BD31-4B8C-83A1-F6EECF244321}">
                <p14:modId xmlns:p14="http://schemas.microsoft.com/office/powerpoint/2010/main" val="3129828829"/>
              </p:ext>
            </p:extLst>
          </p:nvPr>
        </p:nvGraphicFramePr>
        <p:xfrm>
          <a:off x="2891782" y="3691447"/>
          <a:ext cx="7244862" cy="1584960"/>
        </p:xfrm>
        <a:graphic>
          <a:graphicData uri="http://schemas.openxmlformats.org/drawingml/2006/table">
            <a:tbl>
              <a:tblPr firstRow="1" bandRow="1">
                <a:tableStyleId>{5C22544A-7EE6-4342-B048-85BDC9FD1C3A}</a:tableStyleId>
              </a:tblPr>
              <a:tblGrid>
                <a:gridCol w="3991709">
                  <a:extLst>
                    <a:ext uri="{9D8B030D-6E8A-4147-A177-3AD203B41FA5}">
                      <a16:colId xmlns:a16="http://schemas.microsoft.com/office/drawing/2014/main" val="672372422"/>
                    </a:ext>
                  </a:extLst>
                </a:gridCol>
                <a:gridCol w="3253153">
                  <a:extLst>
                    <a:ext uri="{9D8B030D-6E8A-4147-A177-3AD203B41FA5}">
                      <a16:colId xmlns:a16="http://schemas.microsoft.com/office/drawing/2014/main" val="2022338070"/>
                    </a:ext>
                  </a:extLst>
                </a:gridCol>
              </a:tblGrid>
              <a:tr h="370840">
                <a:tc>
                  <a:txBody>
                    <a:bodyPr/>
                    <a:lstStyle/>
                    <a:p>
                      <a:pPr marL="457200" indent="-457200">
                        <a:buFont typeface="Wingdings" panose="05000000000000000000" pitchFamily="2" charset="2"/>
                        <a:buChar char="§"/>
                      </a:pPr>
                      <a:r>
                        <a:rPr lang="en-US" sz="2800" b="0" dirty="0">
                          <a:solidFill>
                            <a:srgbClr val="002060"/>
                          </a:solidFill>
                        </a:rPr>
                        <a:t>Participate</a:t>
                      </a:r>
                      <a:r>
                        <a:rPr lang="en-US" sz="2800" b="0" baseline="0" dirty="0">
                          <a:solidFill>
                            <a:srgbClr val="002060"/>
                          </a:solidFill>
                        </a:rPr>
                        <a:t> and Share</a:t>
                      </a:r>
                      <a:endParaRPr lang="en-US" sz="2800" b="0" dirty="0">
                        <a:solidFill>
                          <a:srgbClr val="002060"/>
                        </a:solidFill>
                      </a:endParaRPr>
                    </a:p>
                  </a:txBody>
                  <a:tcPr>
                    <a:solidFill>
                      <a:schemeClr val="bg1"/>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2060"/>
                          </a:solidFill>
                          <a:effectLst/>
                          <a:uLnTx/>
                          <a:uFillTx/>
                          <a:latin typeface="+mn-lt"/>
                          <a:ea typeface="+mn-ea"/>
                          <a:cs typeface="+mn-cs"/>
                        </a:rPr>
                        <a:t>Parking Lot</a:t>
                      </a:r>
                    </a:p>
                    <a:p>
                      <a:pPr marL="285750" indent="-285750">
                        <a:buFont typeface="Wingdings" panose="05000000000000000000" pitchFamily="2" charset="2"/>
                        <a:buChar char="§"/>
                      </a:pPr>
                      <a:endParaRPr lang="en-US" b="0" dirty="0"/>
                    </a:p>
                  </a:txBody>
                  <a:tcPr>
                    <a:noFill/>
                  </a:tcPr>
                </a:tc>
                <a:extLst>
                  <a:ext uri="{0D108BD9-81ED-4DB2-BD59-A6C34878D82A}">
                    <a16:rowId xmlns:a16="http://schemas.microsoft.com/office/drawing/2014/main" val="1248396153"/>
                  </a:ext>
                </a:extLst>
              </a:tr>
              <a:tr h="370840">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2060"/>
                          </a:solidFill>
                          <a:effectLst/>
                          <a:uLnTx/>
                          <a:uFillTx/>
                          <a:latin typeface="+mn-lt"/>
                          <a:ea typeface="+mn-ea"/>
                          <a:cs typeface="+mn-cs"/>
                        </a:rPr>
                        <a:t>Mutual Respect</a:t>
                      </a:r>
                    </a:p>
                    <a:p>
                      <a:pPr marL="285750" indent="-285750">
                        <a:buFont typeface="Wingdings" panose="05000000000000000000" pitchFamily="2" charset="2"/>
                        <a:buChar char="§"/>
                      </a:pPr>
                      <a:endParaRPr lang="en-US" b="0" dirty="0"/>
                    </a:p>
                  </a:txBody>
                  <a:tcPr>
                    <a:no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2060"/>
                          </a:solidFill>
                          <a:effectLst/>
                          <a:uLnTx/>
                          <a:uFillTx/>
                          <a:latin typeface="+mn-lt"/>
                          <a:ea typeface="+mn-ea"/>
                          <a:cs typeface="+mn-cs"/>
                        </a:rPr>
                        <a:t>Honor Time</a:t>
                      </a:r>
                    </a:p>
                    <a:p>
                      <a:pPr marL="285750" indent="-285750">
                        <a:buFont typeface="Wingdings" panose="05000000000000000000" pitchFamily="2" charset="2"/>
                        <a:buChar char="§"/>
                      </a:pPr>
                      <a:endParaRPr lang="en-US" b="0" dirty="0"/>
                    </a:p>
                  </a:txBody>
                  <a:tcPr>
                    <a:noFill/>
                  </a:tcPr>
                </a:tc>
                <a:extLst>
                  <a:ext uri="{0D108BD9-81ED-4DB2-BD59-A6C34878D82A}">
                    <a16:rowId xmlns:a16="http://schemas.microsoft.com/office/drawing/2014/main" val="2985544797"/>
                  </a:ext>
                </a:extLst>
              </a:tr>
            </a:tbl>
          </a:graphicData>
        </a:graphic>
      </p:graphicFrame>
    </p:spTree>
    <p:custDataLst>
      <p:tags r:id="rId1"/>
    </p:custDataLst>
    <p:extLst>
      <p:ext uri="{BB962C8B-B14F-4D97-AF65-F5344CB8AC3E}">
        <p14:creationId xmlns:p14="http://schemas.microsoft.com/office/powerpoint/2010/main" val="3223650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144000" cy="959655"/>
          </a:xfrm>
        </p:spPr>
        <p:txBody>
          <a:bodyPr>
            <a:normAutofit/>
          </a:bodyPr>
          <a:lstStyle/>
          <a:p>
            <a:pPr algn="l"/>
            <a:r>
              <a:rPr lang="en-US" sz="4400" dirty="0">
                <a:latin typeface="Eras Medium ITC" panose="020B0602030504020804" pitchFamily="34" charset="0"/>
              </a:rPr>
              <a:t>Pre-Bargaining Preparation</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659988"/>
            <a:ext cx="9144000" cy="3559121"/>
          </a:xfrm>
        </p:spPr>
        <p:txBody>
          <a:bodyPr>
            <a:normAutofit fontScale="92500" lnSpcReduction="20000"/>
          </a:bodyPr>
          <a:lstStyle/>
          <a:p>
            <a:pPr marL="0" indent="0" algn="l">
              <a:buNone/>
            </a:pPr>
            <a:r>
              <a:rPr lang="en-US" sz="3200" dirty="0"/>
              <a:t>All teams must know the following:</a:t>
            </a:r>
          </a:p>
          <a:p>
            <a:pPr marL="457200" indent="-457200" algn="l">
              <a:buFont typeface="Wingdings" panose="05000000000000000000" pitchFamily="2" charset="2"/>
              <a:buChar char="ü"/>
            </a:pPr>
            <a:r>
              <a:rPr lang="en-US" sz="3200" dirty="0"/>
              <a:t>Bargaining law (5 USC Chapter 71, etc.)</a:t>
            </a:r>
          </a:p>
          <a:p>
            <a:pPr marL="457200" indent="-457200" algn="l">
              <a:buFont typeface="Wingdings" panose="05000000000000000000" pitchFamily="2" charset="2"/>
              <a:buChar char="ü"/>
            </a:pPr>
            <a:r>
              <a:rPr lang="en-US" sz="3200" dirty="0"/>
              <a:t>Contracts (CBA, Supplements, MOAs)</a:t>
            </a:r>
          </a:p>
          <a:p>
            <a:pPr marL="457200" indent="-457200" algn="l">
              <a:buFont typeface="Wingdings" panose="05000000000000000000" pitchFamily="2" charset="2"/>
              <a:buChar char="ü"/>
            </a:pPr>
            <a:r>
              <a:rPr lang="en-US" sz="3200" dirty="0"/>
              <a:t>Membership needs and goals</a:t>
            </a:r>
          </a:p>
          <a:p>
            <a:pPr marL="457200" indent="-457200" algn="l">
              <a:buFont typeface="Wingdings" panose="05000000000000000000" pitchFamily="2" charset="2"/>
              <a:buChar char="ü"/>
            </a:pPr>
            <a:r>
              <a:rPr lang="en-US" sz="3200" dirty="0"/>
              <a:t>Relationship between laws and contract language goals</a:t>
            </a:r>
          </a:p>
          <a:p>
            <a:pPr marL="457200" indent="-457200" algn="l">
              <a:buFont typeface="Wingdings" panose="05000000000000000000" pitchFamily="2" charset="2"/>
              <a:buChar char="ü"/>
            </a:pPr>
            <a:r>
              <a:rPr lang="en-US" sz="3200" dirty="0"/>
              <a:t>Labor-management relationship</a:t>
            </a:r>
          </a:p>
          <a:p>
            <a:pPr marL="457200" indent="-457200" algn="l">
              <a:buFont typeface="Wingdings" panose="05000000000000000000" pitchFamily="2" charset="2"/>
              <a:buChar char="ü"/>
            </a:pPr>
            <a:r>
              <a:rPr lang="en-US" sz="3200" dirty="0"/>
              <a:t>Management team and their interests</a:t>
            </a:r>
          </a:p>
          <a:p>
            <a:pPr algn="l"/>
            <a:endParaRPr lang="en-US" dirty="0"/>
          </a:p>
        </p:txBody>
      </p:sp>
      <p:pic>
        <p:nvPicPr>
          <p:cNvPr id="3" name="Graphic 2" descr="Checklist with solid fill">
            <a:extLst>
              <a:ext uri="{FF2B5EF4-FFF2-40B4-BE49-F238E27FC236}">
                <a16:creationId xmlns:a16="http://schemas.microsoft.com/office/drawing/2014/main" id="{76511871-C381-477F-950E-ED9414D0BC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87412">
            <a:off x="10073640" y="3098409"/>
            <a:ext cx="1909689" cy="1909689"/>
          </a:xfrm>
          <a:prstGeom prst="rect">
            <a:avLst/>
          </a:prstGeom>
        </p:spPr>
      </p:pic>
    </p:spTree>
    <p:custDataLst>
      <p:tags r:id="rId1"/>
    </p:custDataLst>
    <p:extLst>
      <p:ext uri="{BB962C8B-B14F-4D97-AF65-F5344CB8AC3E}">
        <p14:creationId xmlns:p14="http://schemas.microsoft.com/office/powerpoint/2010/main" val="3357567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599" y="274783"/>
            <a:ext cx="9772357" cy="959655"/>
          </a:xfrm>
        </p:spPr>
        <p:txBody>
          <a:bodyPr>
            <a:normAutofit/>
          </a:bodyPr>
          <a:lstStyle/>
          <a:p>
            <a:pPr algn="l"/>
            <a:r>
              <a:rPr lang="en-US" sz="4400" dirty="0">
                <a:latin typeface="Eras Medium ITC" panose="020B0602030504020804" pitchFamily="34" charset="0"/>
              </a:rPr>
              <a:t>Pre-Bargaining Preparation: </a:t>
            </a:r>
            <a:r>
              <a:rPr lang="en-US" sz="4400" b="1" dirty="0">
                <a:solidFill>
                  <a:srgbClr val="FCB525"/>
                </a:solidFill>
                <a:effectLst>
                  <a:outerShdw blurRad="38100" dist="38100" dir="2700000" algn="tl">
                    <a:srgbClr val="000000">
                      <a:alpha val="43137"/>
                    </a:srgbClr>
                  </a:outerShdw>
                </a:effectLst>
                <a:latin typeface="Eras Medium ITC" panose="020B0602030504020804" pitchFamily="34" charset="0"/>
              </a:rPr>
              <a:t>Resources</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603716"/>
            <a:ext cx="9144000" cy="3559121"/>
          </a:xfrm>
        </p:spPr>
        <p:txBody>
          <a:bodyPr>
            <a:normAutofit/>
          </a:bodyPr>
          <a:lstStyle/>
          <a:p>
            <a:pPr marL="457200" lvl="1" indent="0" algn="l">
              <a:buNone/>
            </a:pPr>
            <a:r>
              <a:rPr lang="en-US" sz="3000" dirty="0"/>
              <a:t>Bargaining prep means identifying early on what resources the bargaining team will need from the District, Council and from different Departments at AFGE:</a:t>
            </a:r>
          </a:p>
          <a:p>
            <a:pPr marL="914400" lvl="1" indent="-457200" algn="l">
              <a:buFont typeface="Arial" panose="020B0604020202020204" pitchFamily="34" charset="0"/>
              <a:buChar char="•"/>
            </a:pPr>
            <a:r>
              <a:rPr lang="en-US" sz="2800" dirty="0"/>
              <a:t>Communications Assistance</a:t>
            </a:r>
          </a:p>
          <a:p>
            <a:pPr marL="914400" lvl="1" indent="-457200" algn="l">
              <a:buFont typeface="Arial" panose="020B0604020202020204" pitchFamily="34" charset="0"/>
              <a:buChar char="•"/>
            </a:pPr>
            <a:r>
              <a:rPr lang="en-US" sz="2800" dirty="0"/>
              <a:t>Organizing Assistance</a:t>
            </a:r>
          </a:p>
          <a:p>
            <a:pPr marL="914400" lvl="1" indent="-457200" algn="l">
              <a:buFont typeface="Arial" panose="020B0604020202020204" pitchFamily="34" charset="0"/>
              <a:buChar char="•"/>
            </a:pPr>
            <a:r>
              <a:rPr lang="en-US" sz="2800" dirty="0"/>
              <a:t>Legislative Assistance</a:t>
            </a:r>
          </a:p>
          <a:p>
            <a:pPr marL="914400" lvl="1" indent="-457200" algn="l">
              <a:buFont typeface="Arial" panose="020B0604020202020204" pitchFamily="34" charset="0"/>
              <a:buChar char="•"/>
            </a:pPr>
            <a:r>
              <a:rPr lang="en-US" sz="2800" dirty="0"/>
              <a:t>Research and Training from FSED</a:t>
            </a:r>
          </a:p>
          <a:p>
            <a:pPr algn="l"/>
            <a:endParaRPr lang="en-US" dirty="0"/>
          </a:p>
        </p:txBody>
      </p:sp>
      <p:pic>
        <p:nvPicPr>
          <p:cNvPr id="4" name="Graphic 3" descr="Internet with solid fill">
            <a:extLst>
              <a:ext uri="{FF2B5EF4-FFF2-40B4-BE49-F238E27FC236}">
                <a16:creationId xmlns:a16="http://schemas.microsoft.com/office/drawing/2014/main" id="{91A539C1-222F-46C6-9B46-BAD676CA3C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6000" y="2580527"/>
            <a:ext cx="2641600" cy="2641600"/>
          </a:xfrm>
          <a:prstGeom prst="rect">
            <a:avLst/>
          </a:prstGeom>
        </p:spPr>
      </p:pic>
    </p:spTree>
    <p:custDataLst>
      <p:tags r:id="rId1"/>
    </p:custDataLst>
    <p:extLst>
      <p:ext uri="{BB962C8B-B14F-4D97-AF65-F5344CB8AC3E}">
        <p14:creationId xmlns:p14="http://schemas.microsoft.com/office/powerpoint/2010/main" val="2363222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599" y="274783"/>
            <a:ext cx="9772357" cy="959655"/>
          </a:xfrm>
        </p:spPr>
        <p:txBody>
          <a:bodyPr>
            <a:normAutofit/>
          </a:bodyPr>
          <a:lstStyle/>
          <a:p>
            <a:pPr algn="l"/>
            <a:r>
              <a:rPr lang="en-US" sz="4400" dirty="0">
                <a:latin typeface="Eras Medium ITC" panose="020B0602030504020804" pitchFamily="34" charset="0"/>
              </a:rPr>
              <a:t>Pre-Bargaining Preparation: </a:t>
            </a:r>
            <a:r>
              <a:rPr lang="en-US" sz="4400" b="1" dirty="0">
                <a:solidFill>
                  <a:srgbClr val="FCB525"/>
                </a:solidFill>
                <a:effectLst>
                  <a:outerShdw blurRad="38100" dist="38100" dir="2700000" algn="tl">
                    <a:srgbClr val="000000">
                      <a:alpha val="43137"/>
                    </a:srgbClr>
                  </a:outerShdw>
                </a:effectLst>
                <a:latin typeface="Eras Medium ITC" panose="020B0602030504020804" pitchFamily="34" charset="0"/>
              </a:rPr>
              <a:t>Budget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603716"/>
            <a:ext cx="9144000" cy="3559121"/>
          </a:xfrm>
        </p:spPr>
        <p:txBody>
          <a:bodyPr>
            <a:normAutofit lnSpcReduction="10000"/>
          </a:bodyPr>
          <a:lstStyle/>
          <a:p>
            <a:pPr marL="0" indent="0" algn="l">
              <a:buNone/>
            </a:pPr>
            <a:r>
              <a:rPr lang="en-US" sz="3000" dirty="0"/>
              <a:t>Develop budget for bargaining, including (but not necessarily limited to):</a:t>
            </a:r>
          </a:p>
          <a:p>
            <a:pPr marL="857250" lvl="1" indent="-457200" algn="l">
              <a:buFont typeface="Arial" panose="020B0604020202020204" pitchFamily="34" charset="0"/>
              <a:buChar char="•"/>
            </a:pPr>
            <a:r>
              <a:rPr lang="en-US" sz="2800" dirty="0"/>
              <a:t>newsletters</a:t>
            </a:r>
          </a:p>
          <a:p>
            <a:pPr marL="857250" lvl="1" indent="-457200" algn="l">
              <a:buFont typeface="Arial" panose="020B0604020202020204" pitchFamily="34" charset="0"/>
              <a:buChar char="•"/>
            </a:pPr>
            <a:r>
              <a:rPr lang="en-US" sz="2800" dirty="0"/>
              <a:t>bargaining updates and mailings</a:t>
            </a:r>
          </a:p>
          <a:p>
            <a:pPr marL="857250" lvl="1" indent="-457200" algn="l">
              <a:buFont typeface="Arial" panose="020B0604020202020204" pitchFamily="34" charset="0"/>
              <a:buChar char="•"/>
            </a:pPr>
            <a:r>
              <a:rPr lang="en-US" sz="2800" dirty="0"/>
              <a:t>lunch and learn costs</a:t>
            </a:r>
          </a:p>
          <a:p>
            <a:pPr marL="857250" lvl="1" indent="-457200" algn="l">
              <a:buFont typeface="Arial" panose="020B0604020202020204" pitchFamily="34" charset="0"/>
              <a:buChar char="•"/>
            </a:pPr>
            <a:r>
              <a:rPr lang="en-US" sz="2800" dirty="0"/>
              <a:t>travel</a:t>
            </a:r>
          </a:p>
          <a:p>
            <a:pPr marL="857250" lvl="1" indent="-457200" algn="l">
              <a:buFont typeface="Arial" panose="020B0604020202020204" pitchFamily="34" charset="0"/>
              <a:buChar char="•"/>
            </a:pPr>
            <a:r>
              <a:rPr lang="en-US" sz="2800" dirty="0"/>
              <a:t>organizing incentives </a:t>
            </a:r>
          </a:p>
          <a:p>
            <a:pPr marL="857250" lvl="1" indent="-457200" algn="l">
              <a:buFont typeface="Arial" panose="020B0604020202020204" pitchFamily="34" charset="0"/>
              <a:buChar char="•"/>
            </a:pPr>
            <a:r>
              <a:rPr lang="en-US" sz="2800" dirty="0"/>
              <a:t> t-shirts and buttons</a:t>
            </a:r>
          </a:p>
          <a:p>
            <a:pPr algn="l"/>
            <a:endParaRPr lang="en-US" dirty="0"/>
          </a:p>
        </p:txBody>
      </p:sp>
      <p:pic>
        <p:nvPicPr>
          <p:cNvPr id="3" name="Graphic 2" descr="Dollar with solid fill">
            <a:extLst>
              <a:ext uri="{FF2B5EF4-FFF2-40B4-BE49-F238E27FC236}">
                <a16:creationId xmlns:a16="http://schemas.microsoft.com/office/drawing/2014/main" id="{5F561217-2E95-4983-87E6-E9C0534D2D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829" y="2260598"/>
            <a:ext cx="1934029" cy="1934029"/>
          </a:xfrm>
          <a:prstGeom prst="rect">
            <a:avLst/>
          </a:prstGeom>
        </p:spPr>
      </p:pic>
    </p:spTree>
    <p:custDataLst>
      <p:tags r:id="rId1"/>
    </p:custDataLst>
    <p:extLst>
      <p:ext uri="{BB962C8B-B14F-4D97-AF65-F5344CB8AC3E}">
        <p14:creationId xmlns:p14="http://schemas.microsoft.com/office/powerpoint/2010/main" val="2327878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491916" y="2514942"/>
            <a:ext cx="4177365" cy="2535360"/>
          </a:xfrm>
        </p:spPr>
        <p:txBody>
          <a:bodyPr>
            <a:normAutofit/>
          </a:bodyPr>
          <a:lstStyle/>
          <a:p>
            <a:pPr marL="0" indent="0">
              <a:buNone/>
            </a:pPr>
            <a:r>
              <a:rPr lang="en-US" sz="4800" b="1" dirty="0">
                <a:solidFill>
                  <a:srgbClr val="1E376C"/>
                </a:solidFill>
              </a:rPr>
              <a:t>Ground Rules</a:t>
            </a:r>
          </a:p>
        </p:txBody>
      </p:sp>
      <p:pic>
        <p:nvPicPr>
          <p:cNvPr id="9" name="Content Placeholder 8">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484447" y="2526560"/>
            <a:ext cx="4557104" cy="314197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3210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144000" cy="959655"/>
          </a:xfrm>
        </p:spPr>
        <p:txBody>
          <a:bodyPr>
            <a:normAutofit/>
          </a:bodyPr>
          <a:lstStyle/>
          <a:p>
            <a:pPr algn="l"/>
            <a:r>
              <a:rPr lang="en-US" sz="4400" dirty="0">
                <a:solidFill>
                  <a:srgbClr val="002060"/>
                </a:solidFill>
                <a:latin typeface="Eras Medium ITC" panose="020B0602030504020804" pitchFamily="34" charset="0"/>
              </a:rPr>
              <a:t>Strategic Bargaining: Group Rules</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572904"/>
            <a:ext cx="9144000" cy="3559121"/>
          </a:xfrm>
        </p:spPr>
        <p:txBody>
          <a:bodyPr>
            <a:normAutofit fontScale="92500" lnSpcReduction="20000"/>
          </a:bodyPr>
          <a:lstStyle/>
          <a:p>
            <a:pPr marL="514350" indent="-514350" algn="l">
              <a:buFont typeface="Arial" panose="020B0604020202020204" pitchFamily="34" charset="0"/>
              <a:buChar char="•"/>
            </a:pPr>
            <a:r>
              <a:rPr lang="en-US" sz="3200" dirty="0"/>
              <a:t>Provides an outline of negotiation events</a:t>
            </a:r>
          </a:p>
          <a:p>
            <a:pPr marL="514350" indent="-514350" algn="l">
              <a:buFont typeface="Arial" panose="020B0604020202020204" pitchFamily="34" charset="0"/>
              <a:buChar char="•"/>
            </a:pPr>
            <a:r>
              <a:rPr lang="en-US" sz="3200" dirty="0"/>
              <a:t>Determines the Union’s official time</a:t>
            </a:r>
          </a:p>
          <a:p>
            <a:pPr marL="514350" indent="-514350" algn="l">
              <a:buFont typeface="Arial" panose="020B0604020202020204" pitchFamily="34" charset="0"/>
              <a:buChar char="•"/>
            </a:pPr>
            <a:r>
              <a:rPr lang="en-US" sz="3200" dirty="0"/>
              <a:t>Establishes the rules of engagement</a:t>
            </a:r>
          </a:p>
          <a:p>
            <a:pPr marL="514350" indent="-514350" algn="l">
              <a:buFont typeface="Arial" panose="020B0604020202020204" pitchFamily="34" charset="0"/>
              <a:buChar char="•"/>
            </a:pPr>
            <a:r>
              <a:rPr lang="en-US" sz="3200" dirty="0"/>
              <a:t>Sets the calendar for negotiations</a:t>
            </a:r>
          </a:p>
          <a:p>
            <a:pPr marL="514350" indent="-514350" algn="l">
              <a:buFont typeface="Arial" panose="020B0604020202020204" pitchFamily="34" charset="0"/>
              <a:buChar char="•"/>
            </a:pPr>
            <a:r>
              <a:rPr lang="en-US" sz="3200" dirty="0"/>
              <a:t>Determines location of negotiations</a:t>
            </a:r>
          </a:p>
          <a:p>
            <a:pPr marL="514350" indent="-514350" algn="l">
              <a:buFont typeface="Arial" panose="020B0604020202020204" pitchFamily="34" charset="0"/>
              <a:buChar char="•"/>
            </a:pPr>
            <a:r>
              <a:rPr lang="en-US" sz="3200" dirty="0"/>
              <a:t>Indicates how negotiations are viewed by management</a:t>
            </a:r>
          </a:p>
          <a:p>
            <a:pPr marL="514350" indent="-514350" algn="l">
              <a:buFont typeface="Arial" panose="020B0604020202020204" pitchFamily="34" charset="0"/>
              <a:buChar char="•"/>
            </a:pPr>
            <a:r>
              <a:rPr lang="en-US" sz="3200" dirty="0"/>
              <a:t>Opportunity for favorable positioning</a:t>
            </a:r>
          </a:p>
          <a:p>
            <a:pPr algn="l"/>
            <a:endParaRPr lang="en-US" dirty="0"/>
          </a:p>
        </p:txBody>
      </p:sp>
    </p:spTree>
    <p:custDataLst>
      <p:tags r:id="rId1"/>
    </p:custDataLst>
    <p:extLst>
      <p:ext uri="{BB962C8B-B14F-4D97-AF65-F5344CB8AC3E}">
        <p14:creationId xmlns:p14="http://schemas.microsoft.com/office/powerpoint/2010/main" val="343398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599" y="274783"/>
            <a:ext cx="9681029" cy="959655"/>
          </a:xfrm>
        </p:spPr>
        <p:txBody>
          <a:bodyPr>
            <a:normAutofit fontScale="90000"/>
          </a:bodyPr>
          <a:lstStyle/>
          <a:p>
            <a:pPr algn="l"/>
            <a:r>
              <a:rPr lang="en-US" sz="4400" dirty="0">
                <a:solidFill>
                  <a:srgbClr val="002060"/>
                </a:solidFill>
                <a:latin typeface="Eras Medium ITC" panose="020B0602030504020804" pitchFamily="34" charset="0"/>
              </a:rPr>
              <a:t>Strategic Bargaining: Group Rules (cont.)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928914" y="1547841"/>
            <a:ext cx="6444343" cy="3559121"/>
          </a:xfrm>
        </p:spPr>
        <p:txBody>
          <a:bodyPr>
            <a:normAutofit/>
          </a:bodyPr>
          <a:lstStyle/>
          <a:p>
            <a:pPr algn="l"/>
            <a:r>
              <a:rPr lang="en-US" sz="3600" dirty="0"/>
              <a:t>Items to consider:</a:t>
            </a:r>
          </a:p>
          <a:p>
            <a:pPr marL="571500" indent="-571500" algn="l">
              <a:buFont typeface="Arial" panose="020B0604020202020204" pitchFamily="34" charset="0"/>
              <a:buChar char="•"/>
            </a:pPr>
            <a:r>
              <a:rPr lang="en-US" sz="3200" dirty="0"/>
              <a:t>Location of negotiations</a:t>
            </a:r>
          </a:p>
          <a:p>
            <a:pPr marL="571500" indent="-571500" algn="l">
              <a:buFont typeface="Arial" panose="020B0604020202020204" pitchFamily="34" charset="0"/>
              <a:buChar char="•"/>
            </a:pPr>
            <a:r>
              <a:rPr lang="en-US" sz="3200" dirty="0"/>
              <a:t>Official time for negotiations</a:t>
            </a:r>
          </a:p>
          <a:p>
            <a:pPr marL="571500" indent="-571500" algn="l">
              <a:buFont typeface="Arial" panose="020B0604020202020204" pitchFamily="34" charset="0"/>
              <a:buChar char="•"/>
            </a:pPr>
            <a:r>
              <a:rPr lang="en-US" sz="3200" dirty="0"/>
              <a:t>Official time for preparations</a:t>
            </a:r>
          </a:p>
          <a:p>
            <a:pPr marL="571500" indent="-571500" algn="l">
              <a:buFont typeface="Arial" panose="020B0604020202020204" pitchFamily="34" charset="0"/>
              <a:buChar char="•"/>
            </a:pPr>
            <a:r>
              <a:rPr lang="en-US" sz="3200" dirty="0"/>
              <a:t>Schedule for negotiations</a:t>
            </a:r>
          </a:p>
          <a:p>
            <a:pPr marL="571500" indent="-571500" algn="l">
              <a:buFont typeface="Arial" panose="020B0604020202020204" pitchFamily="34" charset="0"/>
              <a:buChar char="•"/>
            </a:pPr>
            <a:r>
              <a:rPr lang="en-US" sz="3200" dirty="0"/>
              <a:t>Size of bargaining teams</a:t>
            </a:r>
          </a:p>
          <a:p>
            <a:pPr algn="l"/>
            <a:endParaRPr lang="en-US" dirty="0"/>
          </a:p>
        </p:txBody>
      </p:sp>
      <p:sp>
        <p:nvSpPr>
          <p:cNvPr id="7" name="TextBox 6">
            <a:extLst>
              <a:ext uri="{FF2B5EF4-FFF2-40B4-BE49-F238E27FC236}">
                <a16:creationId xmlns:a16="http://schemas.microsoft.com/office/drawing/2014/main" id="{89C10083-6C34-436A-B2BB-152E88F9D5FF}"/>
              </a:ext>
            </a:extLst>
          </p:cNvPr>
          <p:cNvSpPr txBox="1"/>
          <p:nvPr/>
        </p:nvSpPr>
        <p:spPr>
          <a:xfrm>
            <a:off x="7532915" y="2067783"/>
            <a:ext cx="4078514" cy="3046988"/>
          </a:xfrm>
          <a:prstGeom prst="rect">
            <a:avLst/>
          </a:prstGeom>
          <a:noFill/>
        </p:spPr>
        <p:txBody>
          <a:bodyPr wrap="square">
            <a:spAutoFit/>
          </a:bodyPr>
          <a:lstStyle/>
          <a:p>
            <a:pPr marL="285750" indent="-285750">
              <a:buFont typeface="Arial" panose="020B0604020202020204" pitchFamily="34" charset="0"/>
              <a:buChar char="•"/>
            </a:pPr>
            <a:r>
              <a:rPr lang="en-US" sz="3200" dirty="0"/>
              <a:t>Observers</a:t>
            </a:r>
          </a:p>
          <a:p>
            <a:pPr marL="285750" indent="-285750">
              <a:buFont typeface="Arial" panose="020B0604020202020204" pitchFamily="34" charset="0"/>
              <a:buChar char="•"/>
            </a:pPr>
            <a:r>
              <a:rPr lang="en-US" sz="3200" dirty="0"/>
              <a:t>Subject Matter Experts</a:t>
            </a:r>
          </a:p>
          <a:p>
            <a:pPr marL="285750" indent="-285750">
              <a:buFont typeface="Arial" panose="020B0604020202020204" pitchFamily="34" charset="0"/>
              <a:buChar char="•"/>
            </a:pPr>
            <a:r>
              <a:rPr lang="en-US" sz="3200" dirty="0"/>
              <a:t>Cost</a:t>
            </a:r>
          </a:p>
          <a:p>
            <a:pPr marL="285750" indent="-285750">
              <a:buFont typeface="Arial" panose="020B0604020202020204" pitchFamily="34" charset="0"/>
              <a:buChar char="•"/>
            </a:pPr>
            <a:r>
              <a:rPr lang="en-US" sz="3200" dirty="0"/>
              <a:t>Administrative </a:t>
            </a:r>
          </a:p>
          <a:p>
            <a:pPr marL="285750" indent="-285750">
              <a:buFont typeface="Arial" panose="020B0604020202020204" pitchFamily="34" charset="0"/>
              <a:buChar char="•"/>
            </a:pPr>
            <a:r>
              <a:rPr lang="en-US" sz="3200" dirty="0"/>
              <a:t>Logistics</a:t>
            </a:r>
          </a:p>
        </p:txBody>
      </p:sp>
    </p:spTree>
    <p:custDataLst>
      <p:tags r:id="rId1"/>
    </p:custDataLst>
    <p:extLst>
      <p:ext uri="{BB962C8B-B14F-4D97-AF65-F5344CB8AC3E}">
        <p14:creationId xmlns:p14="http://schemas.microsoft.com/office/powerpoint/2010/main" val="3512942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fontScale="90000"/>
          </a:bodyPr>
          <a:lstStyle/>
          <a:p>
            <a:pPr algn="l"/>
            <a:r>
              <a:rPr lang="en-US" sz="4400" dirty="0">
                <a:solidFill>
                  <a:srgbClr val="002060"/>
                </a:solidFill>
                <a:latin typeface="Eras Medium ITC" panose="020B0602030504020804" pitchFamily="34" charset="0"/>
              </a:rPr>
              <a:t>Strategic Bargaining: Group Rules (cont.)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524000" y="1485820"/>
            <a:ext cx="9144000" cy="3559121"/>
          </a:xfrm>
        </p:spPr>
        <p:txBody>
          <a:bodyPr>
            <a:normAutofit fontScale="92500" lnSpcReduction="10000"/>
          </a:bodyPr>
          <a:lstStyle/>
          <a:p>
            <a:pPr algn="l"/>
            <a:r>
              <a:rPr lang="en-US" sz="3900" dirty="0"/>
              <a:t>Procedures to consider:</a:t>
            </a:r>
          </a:p>
          <a:p>
            <a:pPr marL="571500" indent="-571500" algn="l">
              <a:buFont typeface="Arial" panose="020B0604020202020204" pitchFamily="34" charset="0"/>
              <a:buChar char="•"/>
            </a:pPr>
            <a:r>
              <a:rPr lang="en-US" sz="3500" dirty="0"/>
              <a:t>Caucuses</a:t>
            </a:r>
          </a:p>
          <a:p>
            <a:pPr marL="571500" indent="-571500" algn="l">
              <a:buFont typeface="Arial" panose="020B0604020202020204" pitchFamily="34" charset="0"/>
              <a:buChar char="•"/>
            </a:pPr>
            <a:r>
              <a:rPr lang="en-US" sz="3500" dirty="0"/>
              <a:t>Impasses</a:t>
            </a:r>
          </a:p>
          <a:p>
            <a:pPr marL="571500" indent="-571500" algn="l">
              <a:buFont typeface="Arial" panose="020B0604020202020204" pitchFamily="34" charset="0"/>
              <a:buChar char="•"/>
            </a:pPr>
            <a:r>
              <a:rPr lang="en-US" sz="3500" dirty="0"/>
              <a:t>Ratification prior to agency head review.</a:t>
            </a:r>
          </a:p>
          <a:p>
            <a:pPr marL="571500" indent="-571500" algn="l">
              <a:buFont typeface="Arial" panose="020B0604020202020204" pitchFamily="34" charset="0"/>
              <a:buChar char="•"/>
            </a:pPr>
            <a:r>
              <a:rPr lang="en-US" sz="3500" dirty="0"/>
              <a:t>Ensure reasons for disapproval at agency head review are provided with disapproval.</a:t>
            </a:r>
          </a:p>
          <a:p>
            <a:pPr marL="571500" indent="-571500" algn="l">
              <a:buFont typeface="Arial" panose="020B0604020202020204" pitchFamily="34" charset="0"/>
              <a:buChar char="•"/>
            </a:pPr>
            <a:r>
              <a:rPr lang="en-US" sz="3500" dirty="0"/>
              <a:t>Payment/reimbursement</a:t>
            </a:r>
          </a:p>
          <a:p>
            <a:pPr marL="571500" indent="-571500" algn="l">
              <a:buFont typeface="Arial" panose="020B0604020202020204" pitchFamily="34" charset="0"/>
              <a:buChar char="•"/>
            </a:pPr>
            <a:endParaRPr lang="en-US" sz="3600" dirty="0"/>
          </a:p>
          <a:p>
            <a:pPr algn="l"/>
            <a:endParaRPr lang="en-US" dirty="0"/>
          </a:p>
        </p:txBody>
      </p:sp>
    </p:spTree>
    <p:custDataLst>
      <p:tags r:id="rId1"/>
    </p:custDataLst>
    <p:extLst>
      <p:ext uri="{BB962C8B-B14F-4D97-AF65-F5344CB8AC3E}">
        <p14:creationId xmlns:p14="http://schemas.microsoft.com/office/powerpoint/2010/main" val="670563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524000" y="2514942"/>
            <a:ext cx="4145281" cy="2535360"/>
          </a:xfrm>
        </p:spPr>
        <p:txBody>
          <a:bodyPr>
            <a:normAutofit/>
          </a:bodyPr>
          <a:lstStyle/>
          <a:p>
            <a:pPr marL="0" indent="0">
              <a:buNone/>
            </a:pPr>
            <a:r>
              <a:rPr lang="en-US" sz="4800" b="1" dirty="0">
                <a:solidFill>
                  <a:srgbClr val="1E376C"/>
                </a:solidFill>
              </a:rPr>
              <a:t>Research</a:t>
            </a:r>
          </a:p>
        </p:txBody>
      </p:sp>
      <p:pic>
        <p:nvPicPr>
          <p:cNvPr id="9" name="Content Placeholder 8">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484447" y="2534414"/>
            <a:ext cx="4557104" cy="2933758"/>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6834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Strategic Bargaining: Research</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467159"/>
            <a:ext cx="7078824" cy="3571372"/>
          </a:xfrm>
        </p:spPr>
        <p:txBody>
          <a:bodyPr>
            <a:normAutofit/>
          </a:bodyPr>
          <a:lstStyle/>
          <a:p>
            <a:pPr marL="457200" indent="-457200" algn="l">
              <a:buFont typeface="Arial" panose="020B0604020202020204" pitchFamily="34" charset="0"/>
              <a:buChar char="•"/>
            </a:pPr>
            <a:r>
              <a:rPr lang="en-US" sz="3600" dirty="0"/>
              <a:t>Membership needs and priorities</a:t>
            </a:r>
          </a:p>
          <a:p>
            <a:pPr marL="457200" indent="-457200" algn="l">
              <a:buFont typeface="Arial" panose="020B0604020202020204" pitchFamily="34" charset="0"/>
              <a:buChar char="•"/>
            </a:pPr>
            <a:r>
              <a:rPr lang="en-US" sz="3600" dirty="0"/>
              <a:t>Grievances, ULPs, MOUs, LSA during previous CBA</a:t>
            </a:r>
          </a:p>
          <a:p>
            <a:pPr marL="457200" indent="-457200" algn="l">
              <a:buFont typeface="Arial" panose="020B0604020202020204" pitchFamily="34" charset="0"/>
              <a:buChar char="•"/>
            </a:pPr>
            <a:r>
              <a:rPr lang="en-US" sz="3600" dirty="0"/>
              <a:t>Agency team-bargaining style and experience</a:t>
            </a:r>
          </a:p>
          <a:p>
            <a:pPr marL="457200" indent="-457200" algn="l">
              <a:buFont typeface="Arial" panose="020B0604020202020204" pitchFamily="34" charset="0"/>
              <a:buChar char="•"/>
            </a:pPr>
            <a:r>
              <a:rPr lang="en-US" sz="3600" dirty="0"/>
              <a:t>Agency budget and priorities</a:t>
            </a:r>
            <a:endParaRPr lang="en-US" sz="3200" dirty="0"/>
          </a:p>
          <a:p>
            <a:pPr algn="l"/>
            <a:endParaRPr lang="en-US" dirty="0"/>
          </a:p>
        </p:txBody>
      </p:sp>
      <p:pic>
        <p:nvPicPr>
          <p:cNvPr id="4" name="Picture 4" descr="http://www.bls.gov/ooh/images/15191.jpg">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0412" y="2559534"/>
            <a:ext cx="4499811" cy="2999874"/>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12282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Strategic Bargaining: Research (cont.)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467159"/>
            <a:ext cx="6572415" cy="3571372"/>
          </a:xfrm>
        </p:spPr>
        <p:txBody>
          <a:bodyPr>
            <a:normAutofit fontScale="92500"/>
          </a:bodyPr>
          <a:lstStyle/>
          <a:p>
            <a:pPr marL="457200" indent="-457200" algn="l">
              <a:buFont typeface="Arial" panose="020B0604020202020204" pitchFamily="34" charset="0"/>
              <a:buChar char="•"/>
            </a:pPr>
            <a:r>
              <a:rPr lang="en-US" sz="3600" dirty="0"/>
              <a:t>Pre-drafted arguments to various analytical framework doctrines</a:t>
            </a:r>
          </a:p>
          <a:p>
            <a:pPr marL="457200" indent="-457200" algn="l">
              <a:buFont typeface="Arial" panose="020B0604020202020204" pitchFamily="34" charset="0"/>
              <a:buChar char="•"/>
            </a:pPr>
            <a:r>
              <a:rPr lang="en-US" sz="3600" dirty="0"/>
              <a:t>AFGE resources</a:t>
            </a:r>
          </a:p>
          <a:p>
            <a:pPr marL="457200" indent="-457200" algn="l">
              <a:buFont typeface="Arial" panose="020B0604020202020204" pitchFamily="34" charset="0"/>
              <a:buChar char="•"/>
            </a:pPr>
            <a:r>
              <a:rPr lang="en-US" sz="3600" dirty="0"/>
              <a:t>FLRA guidance</a:t>
            </a:r>
          </a:p>
          <a:p>
            <a:pPr marL="457200" indent="-457200" algn="l">
              <a:buFont typeface="Arial" panose="020B0604020202020204" pitchFamily="34" charset="0"/>
              <a:buChar char="•"/>
            </a:pPr>
            <a:r>
              <a:rPr lang="en-US" sz="3600" dirty="0"/>
              <a:t>FSIP decisions </a:t>
            </a:r>
          </a:p>
          <a:p>
            <a:pPr marL="457200" indent="-457200" algn="l">
              <a:buFont typeface="Arial" panose="020B0604020202020204" pitchFamily="34" charset="0"/>
              <a:buChar char="•"/>
            </a:pPr>
            <a:r>
              <a:rPr lang="en-US" sz="3600" dirty="0" err="1"/>
              <a:t>CyberFEDS</a:t>
            </a:r>
            <a:endParaRPr lang="en-US" sz="3600" dirty="0"/>
          </a:p>
          <a:p>
            <a:endParaRPr lang="en-US" dirty="0"/>
          </a:p>
        </p:txBody>
      </p:sp>
      <p:pic>
        <p:nvPicPr>
          <p:cNvPr id="7" name="Picture 2" descr="C:\Users\NEUND\AppData\Local\Temp\SNAGHTML1411c5c.PNG">
            <a:extLst>
              <a:ext uri="{FF2B5EF4-FFF2-40B4-BE49-F238E27FC236}">
                <a16:creationId xmlns:a16="http://schemas.microsoft.com/office/drawing/2014/main" id="{9D50FE9F-0271-4EB5-A4B3-56871FB2AA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24" r="41313" b="66743"/>
          <a:stretch/>
        </p:blipFill>
        <p:spPr bwMode="auto">
          <a:xfrm>
            <a:off x="7182015" y="1700463"/>
            <a:ext cx="4768822" cy="1620253"/>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11C7A30-B458-411B-A7D4-6487EC6A8879}"/>
              </a:ext>
            </a:extLst>
          </p:cNvPr>
          <p:cNvPicPr>
            <a:picLocks noChangeAspect="1"/>
          </p:cNvPicPr>
          <p:nvPr/>
        </p:nvPicPr>
        <p:blipFill rotWithShape="1">
          <a:blip r:embed="rId5"/>
          <a:srcRect l="25442" t="9129" r="26140" b="68039"/>
          <a:stretch/>
        </p:blipFill>
        <p:spPr>
          <a:xfrm>
            <a:off x="6773909" y="5271253"/>
            <a:ext cx="5281793" cy="1349108"/>
          </a:xfrm>
          <a:prstGeom prst="rect">
            <a:avLst/>
          </a:prstGeom>
        </p:spPr>
      </p:pic>
      <p:pic>
        <p:nvPicPr>
          <p:cNvPr id="9" name="Picture 2" descr="C:\Users\NEUND\AppData\Local\Temp\SNAGHTML1922562.PNG">
            <a:extLst>
              <a:ext uri="{FF2B5EF4-FFF2-40B4-BE49-F238E27FC236}">
                <a16:creationId xmlns:a16="http://schemas.microsoft.com/office/drawing/2014/main" id="{9E2A8321-B167-4052-8DB2-7826165F58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34" t="8272" r="23336" b="62049"/>
          <a:stretch/>
        </p:blipFill>
        <p:spPr bwMode="auto">
          <a:xfrm>
            <a:off x="5813425" y="3561426"/>
            <a:ext cx="4651375" cy="1394295"/>
          </a:xfrm>
          <a:prstGeom prst="rect">
            <a:avLst/>
          </a:prstGeom>
          <a:solidFill>
            <a:srgbClr val="FFFFFF">
              <a:shade val="85000"/>
            </a:srgbClr>
          </a:solidFill>
          <a:ln w="88900" cap="sq">
            <a:solidFill>
              <a:srgbClr val="FCB52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6572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4175" y="667711"/>
            <a:ext cx="5101603" cy="998538"/>
          </a:xfrm>
        </p:spPr>
        <p:txBody>
          <a:bodyPr/>
          <a:lstStyle/>
          <a:p>
            <a:pPr algn="l"/>
            <a:r>
              <a:rPr lang="en-US" dirty="0">
                <a:latin typeface="Eras Medium ITC" panose="020B0602030504020804" pitchFamily="34" charset="0"/>
              </a:rPr>
              <a:t>Introductions</a:t>
            </a:r>
          </a:p>
        </p:txBody>
      </p:sp>
      <p:sp>
        <p:nvSpPr>
          <p:cNvPr id="3" name="Text Placeholder 2"/>
          <p:cNvSpPr>
            <a:spLocks noGrp="1"/>
          </p:cNvSpPr>
          <p:nvPr>
            <p:ph type="subTitle" idx="1"/>
          </p:nvPr>
        </p:nvSpPr>
        <p:spPr>
          <a:xfrm>
            <a:off x="6400178" y="773746"/>
            <a:ext cx="3842039" cy="622300"/>
          </a:xfrm>
        </p:spPr>
        <p:txBody>
          <a:bodyPr/>
          <a:lstStyle/>
          <a:p>
            <a:pPr algn="l"/>
            <a:r>
              <a:rPr lang="en-US" sz="3200" dirty="0">
                <a:solidFill>
                  <a:srgbClr val="002060"/>
                </a:solidFill>
              </a:rPr>
              <a:t>Name</a:t>
            </a:r>
          </a:p>
          <a:p>
            <a:pPr>
              <a:spcBef>
                <a:spcPts val="600"/>
              </a:spcBef>
            </a:pPr>
            <a:endParaRPr lang="en-US" dirty="0"/>
          </a:p>
        </p:txBody>
      </p:sp>
      <p:sp>
        <p:nvSpPr>
          <p:cNvPr id="4" name="Text Placeholder 3"/>
          <p:cNvSpPr>
            <a:spLocks noGrp="1"/>
          </p:cNvSpPr>
          <p:nvPr>
            <p:ph type="body" sz="quarter" idx="4294967295"/>
          </p:nvPr>
        </p:nvSpPr>
        <p:spPr>
          <a:xfrm>
            <a:off x="6400178" y="1569275"/>
            <a:ext cx="3842039" cy="601735"/>
          </a:xfrm>
        </p:spPr>
        <p:txBody>
          <a:bodyPr>
            <a:normAutofit/>
          </a:bodyPr>
          <a:lstStyle/>
          <a:p>
            <a:pPr marL="0" indent="0">
              <a:spcBef>
                <a:spcPts val="600"/>
              </a:spcBef>
              <a:buNone/>
            </a:pPr>
            <a:r>
              <a:rPr lang="en-US" sz="3000" dirty="0">
                <a:solidFill>
                  <a:srgbClr val="002060"/>
                </a:solidFill>
              </a:rPr>
              <a:t>Current Position</a:t>
            </a:r>
          </a:p>
        </p:txBody>
      </p:sp>
      <p:sp>
        <p:nvSpPr>
          <p:cNvPr id="7" name="Text Placeholder 6"/>
          <p:cNvSpPr>
            <a:spLocks noGrp="1"/>
          </p:cNvSpPr>
          <p:nvPr>
            <p:ph type="body" sz="quarter" idx="4294967295"/>
          </p:nvPr>
        </p:nvSpPr>
        <p:spPr>
          <a:xfrm>
            <a:off x="11471275" y="6386513"/>
            <a:ext cx="720725" cy="249237"/>
          </a:xfrm>
        </p:spPr>
        <p:txBody>
          <a:bodyPr>
            <a:normAutofit fontScale="47500" lnSpcReduction="20000"/>
          </a:bodyPr>
          <a:lstStyle/>
          <a:p>
            <a:r>
              <a:rPr lang="en-US"/>
              <a:t>4</a:t>
            </a:r>
          </a:p>
        </p:txBody>
      </p:sp>
      <p:sp>
        <p:nvSpPr>
          <p:cNvPr id="9" name="Text Placeholder 8"/>
          <p:cNvSpPr>
            <a:spLocks noGrp="1"/>
          </p:cNvSpPr>
          <p:nvPr>
            <p:ph type="body" sz="quarter" idx="4294967295"/>
          </p:nvPr>
        </p:nvSpPr>
        <p:spPr>
          <a:xfrm>
            <a:off x="6400178" y="2344239"/>
            <a:ext cx="3842039" cy="601736"/>
          </a:xfrm>
        </p:spPr>
        <p:txBody>
          <a:bodyPr>
            <a:normAutofit/>
          </a:bodyPr>
          <a:lstStyle/>
          <a:p>
            <a:pPr marL="0" indent="0">
              <a:spcBef>
                <a:spcPts val="600"/>
              </a:spcBef>
              <a:buNone/>
            </a:pPr>
            <a:r>
              <a:rPr lang="en-US" sz="3200" dirty="0">
                <a:solidFill>
                  <a:srgbClr val="002060"/>
                </a:solidFill>
              </a:rPr>
              <a:t>Local/Agency/Council</a:t>
            </a:r>
          </a:p>
        </p:txBody>
      </p:sp>
      <p:pic>
        <p:nvPicPr>
          <p:cNvPr id="17" name="Graphic 16" descr="Badge 1 with solid fill">
            <a:extLst>
              <a:ext uri="{FF2B5EF4-FFF2-40B4-BE49-F238E27FC236}">
                <a16:creationId xmlns:a16="http://schemas.microsoft.com/office/drawing/2014/main" id="{6F31A370-8240-4D6A-962E-D57F4DA7E4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5778" y="667711"/>
            <a:ext cx="914400" cy="914400"/>
          </a:xfrm>
          <a:prstGeom prst="rect">
            <a:avLst/>
          </a:prstGeom>
        </p:spPr>
      </p:pic>
      <p:pic>
        <p:nvPicPr>
          <p:cNvPr id="19" name="Graphic 18" descr="Badge with solid fill">
            <a:extLst>
              <a:ext uri="{FF2B5EF4-FFF2-40B4-BE49-F238E27FC236}">
                <a16:creationId xmlns:a16="http://schemas.microsoft.com/office/drawing/2014/main" id="{E4A4FAFE-0B7C-4B92-A0B6-87C931A7DD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85778" y="1543311"/>
            <a:ext cx="914400" cy="914400"/>
          </a:xfrm>
          <a:prstGeom prst="rect">
            <a:avLst/>
          </a:prstGeom>
        </p:spPr>
      </p:pic>
      <p:pic>
        <p:nvPicPr>
          <p:cNvPr id="21" name="Graphic 20" descr="Badge 3 with solid fill">
            <a:extLst>
              <a:ext uri="{FF2B5EF4-FFF2-40B4-BE49-F238E27FC236}">
                <a16:creationId xmlns:a16="http://schemas.microsoft.com/office/drawing/2014/main" id="{E5F8CFAE-F443-4D06-B355-059B77AAB9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5778" y="2418911"/>
            <a:ext cx="914400" cy="914400"/>
          </a:xfrm>
          <a:prstGeom prst="rect">
            <a:avLst/>
          </a:prstGeom>
        </p:spPr>
      </p:pic>
      <p:pic>
        <p:nvPicPr>
          <p:cNvPr id="6" name="Graphic 5" descr="Badge 4 with solid fill">
            <a:extLst>
              <a:ext uri="{FF2B5EF4-FFF2-40B4-BE49-F238E27FC236}">
                <a16:creationId xmlns:a16="http://schemas.microsoft.com/office/drawing/2014/main" id="{E499F83B-E1EC-46F2-BB85-182F83BEBE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85778" y="3294511"/>
            <a:ext cx="914400" cy="914400"/>
          </a:xfrm>
          <a:prstGeom prst="rect">
            <a:avLst/>
          </a:prstGeom>
        </p:spPr>
      </p:pic>
      <p:pic>
        <p:nvPicPr>
          <p:cNvPr id="10" name="Graphic 9" descr="Badge 5 with solid fill">
            <a:extLst>
              <a:ext uri="{FF2B5EF4-FFF2-40B4-BE49-F238E27FC236}">
                <a16:creationId xmlns:a16="http://schemas.microsoft.com/office/drawing/2014/main" id="{528425AC-518C-4129-9009-9E2DE1707D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85778" y="4170109"/>
            <a:ext cx="914400" cy="914400"/>
          </a:xfrm>
          <a:prstGeom prst="rect">
            <a:avLst/>
          </a:prstGeom>
        </p:spPr>
      </p:pic>
      <p:sp>
        <p:nvSpPr>
          <p:cNvPr id="11" name="TextBox 10">
            <a:extLst>
              <a:ext uri="{FF2B5EF4-FFF2-40B4-BE49-F238E27FC236}">
                <a16:creationId xmlns:a16="http://schemas.microsoft.com/office/drawing/2014/main" id="{4883DC66-C554-4994-8ED8-469D5E055155}"/>
              </a:ext>
            </a:extLst>
          </p:cNvPr>
          <p:cNvSpPr txBox="1"/>
          <p:nvPr/>
        </p:nvSpPr>
        <p:spPr>
          <a:xfrm>
            <a:off x="6400178" y="3119204"/>
            <a:ext cx="5210095" cy="1077218"/>
          </a:xfrm>
          <a:prstGeom prst="rect">
            <a:avLst/>
          </a:prstGeom>
          <a:noFill/>
        </p:spPr>
        <p:txBody>
          <a:bodyPr wrap="square" rtlCol="0">
            <a:spAutoFit/>
          </a:bodyPr>
          <a:lstStyle/>
          <a:p>
            <a:r>
              <a:rPr lang="en-US" sz="3200" dirty="0">
                <a:solidFill>
                  <a:srgbClr val="002060"/>
                </a:solidFill>
              </a:rPr>
              <a:t>Experience in Collective Bargaining</a:t>
            </a:r>
          </a:p>
        </p:txBody>
      </p:sp>
      <p:sp>
        <p:nvSpPr>
          <p:cNvPr id="12" name="TextBox 11">
            <a:extLst>
              <a:ext uri="{FF2B5EF4-FFF2-40B4-BE49-F238E27FC236}">
                <a16:creationId xmlns:a16="http://schemas.microsoft.com/office/drawing/2014/main" id="{05CF3072-0DC9-4083-9269-38175D5A177D}"/>
              </a:ext>
            </a:extLst>
          </p:cNvPr>
          <p:cNvSpPr txBox="1"/>
          <p:nvPr/>
        </p:nvSpPr>
        <p:spPr>
          <a:xfrm>
            <a:off x="6400178" y="4369651"/>
            <a:ext cx="4921761" cy="584775"/>
          </a:xfrm>
          <a:prstGeom prst="rect">
            <a:avLst/>
          </a:prstGeom>
          <a:noFill/>
        </p:spPr>
        <p:txBody>
          <a:bodyPr wrap="square" rtlCol="0">
            <a:spAutoFit/>
          </a:bodyPr>
          <a:lstStyle/>
          <a:p>
            <a:r>
              <a:rPr lang="en-US" sz="3200" dirty="0">
                <a:solidFill>
                  <a:srgbClr val="002060"/>
                </a:solidFill>
              </a:rPr>
              <a:t>Burning Questions</a:t>
            </a:r>
          </a:p>
        </p:txBody>
      </p:sp>
    </p:spTree>
    <p:custDataLst>
      <p:tags r:id="rId1"/>
    </p:custDataLst>
    <p:extLst>
      <p:ext uri="{BB962C8B-B14F-4D97-AF65-F5344CB8AC3E}">
        <p14:creationId xmlns:p14="http://schemas.microsoft.com/office/powerpoint/2010/main" val="40919770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Strategic Bargaining: Research (cont.)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5342021" y="1563411"/>
            <a:ext cx="6572415" cy="3571372"/>
          </a:xfrm>
        </p:spPr>
        <p:txBody>
          <a:bodyPr>
            <a:normAutofit fontScale="92500" lnSpcReduction="20000"/>
          </a:bodyPr>
          <a:lstStyle/>
          <a:p>
            <a:pPr algn="l"/>
            <a:r>
              <a:rPr lang="en-US" sz="3500" dirty="0">
                <a:solidFill>
                  <a:srgbClr val="002060"/>
                </a:solidFill>
              </a:rPr>
              <a:t>Bargaining Calendar of Events</a:t>
            </a:r>
          </a:p>
          <a:p>
            <a:pPr marL="285750" indent="-285750" algn="l">
              <a:buFont typeface="Arial" panose="020B0604020202020204" pitchFamily="34" charset="0"/>
              <a:buChar char="•"/>
            </a:pPr>
            <a:r>
              <a:rPr lang="en-US" sz="3500" dirty="0"/>
              <a:t>Effective date of current agreement</a:t>
            </a:r>
          </a:p>
          <a:p>
            <a:pPr marL="285750" indent="-285750" algn="l">
              <a:buFont typeface="Arial" panose="020B0604020202020204" pitchFamily="34" charset="0"/>
              <a:buChar char="•"/>
            </a:pPr>
            <a:r>
              <a:rPr lang="en-US" sz="3500" dirty="0"/>
              <a:t>Window for reopening agreement specified in determination letter</a:t>
            </a:r>
          </a:p>
          <a:p>
            <a:pPr marL="285750" indent="-285750" algn="l">
              <a:buFont typeface="Arial" panose="020B0604020202020204" pitchFamily="34" charset="0"/>
              <a:buChar char="•"/>
            </a:pPr>
            <a:r>
              <a:rPr lang="en-US" sz="3500" dirty="0"/>
              <a:t>Date demand to bargain sent/received.</a:t>
            </a:r>
          </a:p>
          <a:p>
            <a:pPr marL="285750" indent="-285750" algn="l">
              <a:buFont typeface="Arial" panose="020B0604020202020204" pitchFamily="34" charset="0"/>
              <a:buChar char="•"/>
            </a:pPr>
            <a:r>
              <a:rPr lang="en-US" sz="3500" dirty="0"/>
              <a:t>Time needed to draft proposals</a:t>
            </a:r>
          </a:p>
          <a:p>
            <a:pPr marL="285750" indent="-285750" algn="l">
              <a:buFont typeface="Arial" panose="020B0604020202020204" pitchFamily="34" charset="0"/>
              <a:buChar char="•"/>
            </a:pPr>
            <a:r>
              <a:rPr lang="en-US" sz="3500" dirty="0"/>
              <a:t>Timing workplace actions and events</a:t>
            </a:r>
          </a:p>
          <a:p>
            <a:endParaRPr lang="en-US" dirty="0"/>
          </a:p>
        </p:txBody>
      </p:sp>
      <p:pic>
        <p:nvPicPr>
          <p:cNvPr id="10" name="Picture 2" descr="https://smokefree.gov/sites/all/themes/sfg/images/sf-vet/calendar.jpg">
            <a:extLst>
              <a:ext uri="{FF2B5EF4-FFF2-40B4-BE49-F238E27FC236}">
                <a16:creationId xmlns:a16="http://schemas.microsoft.com/office/drawing/2014/main" id="{E7BA867B-D210-473E-BF84-CF68B2238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6877"/>
          <a:stretch/>
        </p:blipFill>
        <p:spPr bwMode="auto">
          <a:xfrm>
            <a:off x="609600" y="2216648"/>
            <a:ext cx="4230488" cy="2511746"/>
          </a:xfrm>
          <a:prstGeom prst="rect">
            <a:avLst/>
          </a:prstGeom>
          <a:solidFill>
            <a:srgbClr val="FFFFFF">
              <a:shade val="85000"/>
            </a:srgbClr>
          </a:solidFill>
          <a:ln w="88900" cap="sq">
            <a:solidFill>
              <a:srgbClr val="1E376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942933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507958" y="2514942"/>
            <a:ext cx="4161323" cy="2535360"/>
          </a:xfrm>
        </p:spPr>
        <p:txBody>
          <a:bodyPr>
            <a:normAutofit/>
          </a:bodyPr>
          <a:lstStyle/>
          <a:p>
            <a:pPr marL="0" indent="0">
              <a:buNone/>
            </a:pPr>
            <a:r>
              <a:rPr lang="en-US" sz="4800" b="1" dirty="0">
                <a:solidFill>
                  <a:srgbClr val="1E376C"/>
                </a:solidFill>
              </a:rPr>
              <a:t>Proposal Development</a:t>
            </a:r>
          </a:p>
        </p:txBody>
      </p:sp>
      <p:pic>
        <p:nvPicPr>
          <p:cNvPr id="9" name="Content Placeholder 8">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p:blipFill>
        <p:spPr>
          <a:xfrm>
            <a:off x="6375184" y="2534413"/>
            <a:ext cx="4698448" cy="311240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712985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1B22C-F2C0-4E18-AC8E-494616F00CF0}"/>
              </a:ext>
            </a:extLst>
          </p:cNvPr>
          <p:cNvSpPr>
            <a:spLocks noGrp="1"/>
          </p:cNvSpPr>
          <p:nvPr>
            <p:ph type="title"/>
          </p:nvPr>
        </p:nvSpPr>
        <p:spPr>
          <a:xfrm>
            <a:off x="520474" y="158247"/>
            <a:ext cx="7935244" cy="778042"/>
          </a:xfrm>
        </p:spPr>
        <p:txBody>
          <a:bodyPr>
            <a:normAutofit/>
          </a:bodyPr>
          <a:lstStyle/>
          <a:p>
            <a:r>
              <a:rPr lang="en-US" sz="4400" dirty="0">
                <a:solidFill>
                  <a:srgbClr val="002060"/>
                </a:solidFill>
                <a:latin typeface="Eras Medium ITC" panose="020B0602030504020804" pitchFamily="34" charset="0"/>
              </a:rPr>
              <a:t>Step One – Bargaining Survey</a:t>
            </a:r>
          </a:p>
        </p:txBody>
      </p:sp>
      <p:sp>
        <p:nvSpPr>
          <p:cNvPr id="9" name="Text Placeholder 8">
            <a:extLst>
              <a:ext uri="{FF2B5EF4-FFF2-40B4-BE49-F238E27FC236}">
                <a16:creationId xmlns:a16="http://schemas.microsoft.com/office/drawing/2014/main" id="{A7DE5AA2-7256-407B-9C2A-F1170557D844}"/>
              </a:ext>
            </a:extLst>
          </p:cNvPr>
          <p:cNvSpPr>
            <a:spLocks noGrp="1"/>
          </p:cNvSpPr>
          <p:nvPr>
            <p:ph type="body" sz="half" idx="2"/>
          </p:nvPr>
        </p:nvSpPr>
        <p:spPr>
          <a:xfrm>
            <a:off x="1855780" y="1378859"/>
            <a:ext cx="8143791" cy="4949371"/>
          </a:xfrm>
        </p:spPr>
        <p:txBody>
          <a:bodyPr>
            <a:normAutofit fontScale="92500" lnSpcReduction="10000"/>
          </a:bodyPr>
          <a:lstStyle/>
          <a:p>
            <a:pPr marL="514350" indent="-514350">
              <a:buFont typeface="+mj-lt"/>
              <a:buAutoNum type="arabicPeriod"/>
            </a:pPr>
            <a:r>
              <a:rPr lang="en-US" sz="3000" dirty="0"/>
              <a:t>Draft Bargaining Survey</a:t>
            </a:r>
          </a:p>
          <a:p>
            <a:pPr marL="514350" indent="-514350">
              <a:buFont typeface="+mj-lt"/>
              <a:buAutoNum type="arabicPeriod"/>
            </a:pPr>
            <a:r>
              <a:rPr lang="en-US" sz="3000" dirty="0"/>
              <a:t>Distribute Bargaining Survey </a:t>
            </a:r>
          </a:p>
          <a:p>
            <a:pPr marL="514350" indent="-514350">
              <a:buFont typeface="+mj-lt"/>
              <a:buAutoNum type="arabicPeriod"/>
            </a:pPr>
            <a:r>
              <a:rPr lang="en-US" sz="3000" dirty="0"/>
              <a:t>Collect Bargaining Survey</a:t>
            </a:r>
          </a:p>
          <a:p>
            <a:pPr marL="514350" indent="-514350">
              <a:buFont typeface="+mj-lt"/>
              <a:buAutoNum type="arabicPeriod"/>
            </a:pPr>
            <a:r>
              <a:rPr lang="en-US" sz="3000" dirty="0"/>
              <a:t>Review Bargaining Survey to Identify </a:t>
            </a:r>
          </a:p>
          <a:p>
            <a:pPr marL="914400" lvl="1" indent="-457200">
              <a:buFont typeface="Arial" panose="020B0604020202020204" pitchFamily="34" charset="0"/>
              <a:buChar char="•"/>
            </a:pPr>
            <a:r>
              <a:rPr lang="en-US" sz="3000" dirty="0"/>
              <a:t>Common issues that appear often</a:t>
            </a:r>
          </a:p>
          <a:p>
            <a:pPr marL="914400" lvl="1" indent="-457200">
              <a:buFont typeface="Arial" panose="020B0604020202020204" pitchFamily="34" charset="0"/>
              <a:buChar char="•"/>
            </a:pPr>
            <a:r>
              <a:rPr lang="en-US" sz="3000" dirty="0"/>
              <a:t>Novel issues that appear infrequently but are worthy of note</a:t>
            </a:r>
          </a:p>
          <a:p>
            <a:pPr marL="914400" lvl="1" indent="-457200">
              <a:buFont typeface="Arial" panose="020B0604020202020204" pitchFamily="34" charset="0"/>
              <a:buChar char="•"/>
            </a:pPr>
            <a:r>
              <a:rPr lang="en-US" sz="3000" dirty="0"/>
              <a:t>Bargaining issues versus concerns/suggestions</a:t>
            </a:r>
          </a:p>
          <a:p>
            <a:pPr marL="914400" lvl="1" indent="-457200">
              <a:buFont typeface="Arial" panose="020B0604020202020204" pitchFamily="34" charset="0"/>
              <a:buChar char="•"/>
            </a:pPr>
            <a:r>
              <a:rPr lang="en-US" sz="3000" dirty="0"/>
              <a:t>Issues to be addressed through representation </a:t>
            </a:r>
          </a:p>
          <a:p>
            <a:pPr marL="914400" lvl="1" indent="-457200">
              <a:buFont typeface="Arial" panose="020B0604020202020204" pitchFamily="34" charset="0"/>
              <a:buChar char="•"/>
            </a:pPr>
            <a:r>
              <a:rPr lang="en-US" sz="3000" dirty="0"/>
              <a:t>Compare results to initial goals- do goals need to be expanded?</a:t>
            </a:r>
          </a:p>
          <a:p>
            <a:endParaRPr lang="en-US" dirty="0"/>
          </a:p>
        </p:txBody>
      </p:sp>
      <p:pic>
        <p:nvPicPr>
          <p:cNvPr id="6" name="Picture Placeholder 5">
            <a:extLst>
              <a:ext uri="{FF2B5EF4-FFF2-40B4-BE49-F238E27FC236}">
                <a16:creationId xmlns:a16="http://schemas.microsoft.com/office/drawing/2014/main" id="{C1F62082-E171-4297-833D-D40EEF681987}"/>
              </a:ext>
            </a:extLst>
          </p:cNvPr>
          <p:cNvPicPr>
            <a:picLocks noGrp="1" noChangeAspect="1"/>
          </p:cNvPicPr>
          <p:nvPr>
            <p:ph type="pic" idx="1"/>
          </p:nvPr>
        </p:nvPicPr>
        <p:blipFill rotWithShape="1">
          <a:blip r:embed="rId4"/>
          <a:srcRect l="60543" r="1313"/>
          <a:stretch/>
        </p:blipFill>
        <p:spPr>
          <a:xfrm>
            <a:off x="9768114" y="711428"/>
            <a:ext cx="2119086" cy="2554287"/>
          </a:xfrm>
          <a:prstGeom prst="rect">
            <a:avLst/>
          </a:prstGeom>
        </p:spPr>
      </p:pic>
    </p:spTree>
    <p:custDataLst>
      <p:tags r:id="rId1"/>
    </p:custDataLst>
    <p:extLst>
      <p:ext uri="{BB962C8B-B14F-4D97-AF65-F5344CB8AC3E}">
        <p14:creationId xmlns:p14="http://schemas.microsoft.com/office/powerpoint/2010/main" val="1365009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1B22C-F2C0-4E18-AC8E-494616F00CF0}"/>
              </a:ext>
            </a:extLst>
          </p:cNvPr>
          <p:cNvSpPr>
            <a:spLocks noGrp="1"/>
          </p:cNvSpPr>
          <p:nvPr>
            <p:ph type="title"/>
          </p:nvPr>
        </p:nvSpPr>
        <p:spPr>
          <a:xfrm>
            <a:off x="558800" y="185823"/>
            <a:ext cx="7935244" cy="778042"/>
          </a:xfrm>
        </p:spPr>
        <p:txBody>
          <a:bodyPr>
            <a:normAutofit/>
          </a:bodyPr>
          <a:lstStyle/>
          <a:p>
            <a:r>
              <a:rPr lang="en-US" sz="4400" dirty="0">
                <a:solidFill>
                  <a:srgbClr val="002060"/>
                </a:solidFill>
                <a:latin typeface="Eras Medium ITC" panose="020B0602030504020804" pitchFamily="34" charset="0"/>
              </a:rPr>
              <a:t>Step Two – Research</a:t>
            </a:r>
          </a:p>
        </p:txBody>
      </p:sp>
      <p:sp>
        <p:nvSpPr>
          <p:cNvPr id="9" name="Text Placeholder 8">
            <a:extLst>
              <a:ext uri="{FF2B5EF4-FFF2-40B4-BE49-F238E27FC236}">
                <a16:creationId xmlns:a16="http://schemas.microsoft.com/office/drawing/2014/main" id="{A7DE5AA2-7256-407B-9C2A-F1170557D844}"/>
              </a:ext>
            </a:extLst>
          </p:cNvPr>
          <p:cNvSpPr>
            <a:spLocks noGrp="1"/>
          </p:cNvSpPr>
          <p:nvPr>
            <p:ph type="body" sz="half" idx="2"/>
          </p:nvPr>
        </p:nvSpPr>
        <p:spPr>
          <a:xfrm>
            <a:off x="2206165" y="1296360"/>
            <a:ext cx="7605486" cy="4930270"/>
          </a:xfrm>
        </p:spPr>
        <p:txBody>
          <a:bodyPr/>
          <a:lstStyle/>
          <a:p>
            <a:r>
              <a:rPr lang="en-US" sz="2800" dirty="0"/>
              <a:t>Research proposals based on</a:t>
            </a:r>
          </a:p>
          <a:p>
            <a:pPr marL="457200" indent="-457200">
              <a:buFont typeface="Arial" panose="020B0604020202020204" pitchFamily="34" charset="0"/>
              <a:buChar char="•"/>
            </a:pPr>
            <a:r>
              <a:rPr lang="en-US" sz="2800" dirty="0"/>
              <a:t>Bargaining goals</a:t>
            </a:r>
          </a:p>
          <a:p>
            <a:pPr marL="457200" indent="-457200">
              <a:buFont typeface="Arial" panose="020B0604020202020204" pitchFamily="34" charset="0"/>
              <a:buChar char="•"/>
            </a:pPr>
            <a:r>
              <a:rPr lang="en-US" sz="2800" dirty="0"/>
              <a:t>Membership survey results</a:t>
            </a:r>
          </a:p>
          <a:p>
            <a:pPr marL="457200" indent="-457200">
              <a:buFont typeface="Arial" panose="020B0604020202020204" pitchFamily="34" charset="0"/>
              <a:buChar char="•"/>
            </a:pPr>
            <a:r>
              <a:rPr lang="en-US" sz="2800" dirty="0"/>
              <a:t>Leadership knowledge and experience</a:t>
            </a:r>
          </a:p>
          <a:p>
            <a:pPr marL="457200" indent="-457200">
              <a:buFont typeface="Arial" panose="020B0604020202020204" pitchFamily="34" charset="0"/>
              <a:buChar char="•"/>
            </a:pPr>
            <a:r>
              <a:rPr lang="en-US" sz="2800" dirty="0"/>
              <a:t>Prior grievances, MOAs, and disputes</a:t>
            </a:r>
          </a:p>
          <a:p>
            <a:pPr marL="457200" indent="-457200">
              <a:buFont typeface="Arial" panose="020B0604020202020204" pitchFamily="34" charset="0"/>
              <a:buChar char="•"/>
            </a:pPr>
            <a:r>
              <a:rPr lang="en-US" sz="2800" dirty="0"/>
              <a:t>Changes in federal workplace standards</a:t>
            </a:r>
          </a:p>
          <a:p>
            <a:pPr marL="457200" indent="-457200">
              <a:buFont typeface="Arial" panose="020B0604020202020204" pitchFamily="34" charset="0"/>
              <a:buChar char="•"/>
            </a:pPr>
            <a:r>
              <a:rPr lang="en-US" sz="2800" dirty="0"/>
              <a:t>Contract language/guidance from similar contracts, Bargaining for the Future</a:t>
            </a:r>
          </a:p>
          <a:p>
            <a:endParaRPr lang="en-US" dirty="0"/>
          </a:p>
        </p:txBody>
      </p:sp>
      <p:pic>
        <p:nvPicPr>
          <p:cNvPr id="6" name="Picture Placeholder 5">
            <a:extLst>
              <a:ext uri="{FF2B5EF4-FFF2-40B4-BE49-F238E27FC236}">
                <a16:creationId xmlns:a16="http://schemas.microsoft.com/office/drawing/2014/main" id="{6C706828-7A05-419F-B23F-63B5CA1A826C}"/>
              </a:ext>
            </a:extLst>
          </p:cNvPr>
          <p:cNvPicPr>
            <a:picLocks noGrp="1" noChangeAspect="1"/>
          </p:cNvPicPr>
          <p:nvPr>
            <p:ph type="pic" idx="1"/>
          </p:nvPr>
        </p:nvPicPr>
        <p:blipFill rotWithShape="1">
          <a:blip r:embed="rId4"/>
          <a:srcRect t="9032" b="9032"/>
          <a:stretch/>
        </p:blipFill>
        <p:spPr>
          <a:xfrm>
            <a:off x="8091706" y="558800"/>
            <a:ext cx="3614057" cy="1943287"/>
          </a:xfrm>
          <a:prstGeom prst="rect">
            <a:avLst/>
          </a:prstGeom>
          <a:ln w="127000" cap="sq">
            <a:solidFill>
              <a:srgbClr val="002060"/>
            </a:solidFill>
            <a:miter lim="800000"/>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238653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1B22C-F2C0-4E18-AC8E-494616F00CF0}"/>
              </a:ext>
            </a:extLst>
          </p:cNvPr>
          <p:cNvSpPr>
            <a:spLocks noGrp="1"/>
          </p:cNvSpPr>
          <p:nvPr>
            <p:ph type="title"/>
          </p:nvPr>
        </p:nvSpPr>
        <p:spPr>
          <a:xfrm>
            <a:off x="549502" y="175484"/>
            <a:ext cx="7935244" cy="778042"/>
          </a:xfrm>
        </p:spPr>
        <p:txBody>
          <a:bodyPr>
            <a:normAutofit/>
          </a:bodyPr>
          <a:lstStyle/>
          <a:p>
            <a:r>
              <a:rPr lang="en-US" sz="4400" dirty="0">
                <a:solidFill>
                  <a:srgbClr val="002060"/>
                </a:solidFill>
                <a:latin typeface="Eras Medium ITC" panose="020B0602030504020804" pitchFamily="34" charset="0"/>
              </a:rPr>
              <a:t>Step Three – Strategize</a:t>
            </a:r>
          </a:p>
        </p:txBody>
      </p:sp>
      <p:pic>
        <p:nvPicPr>
          <p:cNvPr id="3" name="Picture Placeholder 2" descr="Arrow circle with solid fill">
            <a:extLst>
              <a:ext uri="{FF2B5EF4-FFF2-40B4-BE49-F238E27FC236}">
                <a16:creationId xmlns:a16="http://schemas.microsoft.com/office/drawing/2014/main" id="{7BEA37E7-A40F-4033-8658-3F3E1E22454A}"/>
              </a:ext>
            </a:extLst>
          </p:cNvPr>
          <p:cNvPicPr>
            <a:picLocks noGrp="1" noChangeAspect="1"/>
          </p:cNvPicPr>
          <p:nvPr>
            <p:ph type="pic"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6153" b="16153"/>
          <a:stretch>
            <a:fillRect/>
          </a:stretch>
        </p:blipFill>
        <p:spPr>
          <a:xfrm>
            <a:off x="-141746" y="1248136"/>
            <a:ext cx="2403932" cy="1627308"/>
          </a:xfrm>
        </p:spPr>
      </p:pic>
      <p:sp>
        <p:nvSpPr>
          <p:cNvPr id="9" name="Text Placeholder 8">
            <a:extLst>
              <a:ext uri="{FF2B5EF4-FFF2-40B4-BE49-F238E27FC236}">
                <a16:creationId xmlns:a16="http://schemas.microsoft.com/office/drawing/2014/main" id="{A7DE5AA2-7256-407B-9C2A-F1170557D844}"/>
              </a:ext>
            </a:extLst>
          </p:cNvPr>
          <p:cNvSpPr>
            <a:spLocks noGrp="1"/>
          </p:cNvSpPr>
          <p:nvPr>
            <p:ph type="body" sz="half" idx="2"/>
          </p:nvPr>
        </p:nvSpPr>
        <p:spPr>
          <a:xfrm>
            <a:off x="2421840" y="1248136"/>
            <a:ext cx="9741128" cy="4564923"/>
          </a:xfrm>
        </p:spPr>
        <p:txBody>
          <a:bodyPr/>
          <a:lstStyle/>
          <a:p>
            <a:pPr marL="0" indent="0">
              <a:buNone/>
            </a:pPr>
            <a:r>
              <a:rPr lang="en-US" sz="2800" dirty="0"/>
              <a:t>The bargaining team should talk, before furnishing the agency with any contract proposals, to identify:</a:t>
            </a:r>
          </a:p>
          <a:p>
            <a:pPr marL="514350" indent="-514350">
              <a:buFont typeface="+mj-lt"/>
              <a:buAutoNum type="arabicPeriod"/>
            </a:pPr>
            <a:r>
              <a:rPr lang="en-US" sz="2800" dirty="0"/>
              <a:t>Aspirational and bottom-line positions on each Article up for negotiation</a:t>
            </a:r>
          </a:p>
          <a:p>
            <a:pPr marL="514350" indent="-514350">
              <a:buFont typeface="+mj-lt"/>
              <a:buAutoNum type="arabicPeriod"/>
            </a:pPr>
            <a:r>
              <a:rPr lang="en-US" sz="2800" dirty="0"/>
              <a:t>Strategy regarding Article in regard to: </a:t>
            </a:r>
          </a:p>
          <a:p>
            <a:pPr marL="857250" lvl="1" indent="-457200">
              <a:buFont typeface="Arial" panose="020B0604020202020204" pitchFamily="34" charset="0"/>
              <a:buChar char="•"/>
            </a:pPr>
            <a:r>
              <a:rPr lang="en-US" sz="2800" dirty="0"/>
              <a:t>Communications and mobilization </a:t>
            </a:r>
          </a:p>
          <a:p>
            <a:pPr marL="857250" lvl="1" indent="-457200">
              <a:buFont typeface="Arial" panose="020B0604020202020204" pitchFamily="34" charset="0"/>
              <a:buChar char="•"/>
            </a:pPr>
            <a:r>
              <a:rPr lang="en-US" sz="2800" dirty="0"/>
              <a:t>Plan for moving from starting position to final position </a:t>
            </a:r>
          </a:p>
          <a:p>
            <a:pPr marL="514350" indent="-514350">
              <a:buFont typeface="+mj-lt"/>
              <a:buAutoNum type="arabicPeriod"/>
            </a:pPr>
            <a:r>
              <a:rPr lang="en-US" sz="2800" dirty="0"/>
              <a:t>Common goals and needs of both parties</a:t>
            </a:r>
          </a:p>
          <a:p>
            <a:pPr marL="514350" indent="-514350">
              <a:buFont typeface="+mj-lt"/>
              <a:buAutoNum type="arabicPeriod"/>
            </a:pPr>
            <a:r>
              <a:rPr lang="en-US" sz="2800" dirty="0"/>
              <a:t>Areas of potential compromise and tradeoffs</a:t>
            </a:r>
          </a:p>
          <a:p>
            <a:endParaRPr lang="en-US" dirty="0"/>
          </a:p>
        </p:txBody>
      </p:sp>
    </p:spTree>
    <p:custDataLst>
      <p:tags r:id="rId1"/>
    </p:custDataLst>
    <p:extLst>
      <p:ext uri="{BB962C8B-B14F-4D97-AF65-F5344CB8AC3E}">
        <p14:creationId xmlns:p14="http://schemas.microsoft.com/office/powerpoint/2010/main" val="3653397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1B22C-F2C0-4E18-AC8E-494616F00CF0}"/>
              </a:ext>
            </a:extLst>
          </p:cNvPr>
          <p:cNvSpPr>
            <a:spLocks noGrp="1"/>
          </p:cNvSpPr>
          <p:nvPr>
            <p:ph type="title"/>
          </p:nvPr>
        </p:nvSpPr>
        <p:spPr>
          <a:xfrm>
            <a:off x="505959" y="213773"/>
            <a:ext cx="7935244" cy="778042"/>
          </a:xfrm>
        </p:spPr>
        <p:txBody>
          <a:bodyPr>
            <a:normAutofit/>
          </a:bodyPr>
          <a:lstStyle/>
          <a:p>
            <a:r>
              <a:rPr lang="en-US" sz="4400" dirty="0">
                <a:solidFill>
                  <a:srgbClr val="002060"/>
                </a:solidFill>
                <a:latin typeface="Eras Medium ITC" panose="020B0602030504020804" pitchFamily="34" charset="0"/>
              </a:rPr>
              <a:t>Step Four – Draft</a:t>
            </a:r>
          </a:p>
        </p:txBody>
      </p:sp>
      <p:sp>
        <p:nvSpPr>
          <p:cNvPr id="9" name="Text Placeholder 8">
            <a:extLst>
              <a:ext uri="{FF2B5EF4-FFF2-40B4-BE49-F238E27FC236}">
                <a16:creationId xmlns:a16="http://schemas.microsoft.com/office/drawing/2014/main" id="{A7DE5AA2-7256-407B-9C2A-F1170557D844}"/>
              </a:ext>
            </a:extLst>
          </p:cNvPr>
          <p:cNvSpPr>
            <a:spLocks noGrp="1"/>
          </p:cNvSpPr>
          <p:nvPr>
            <p:ph type="body" sz="half" idx="2"/>
          </p:nvPr>
        </p:nvSpPr>
        <p:spPr>
          <a:xfrm>
            <a:off x="4746170" y="1336353"/>
            <a:ext cx="7257143" cy="5307873"/>
          </a:xfrm>
        </p:spPr>
        <p:txBody>
          <a:bodyPr/>
          <a:lstStyle/>
          <a:p>
            <a:pPr marL="0" indent="0">
              <a:buNone/>
            </a:pPr>
            <a:r>
              <a:rPr lang="en-US" sz="2800" dirty="0"/>
              <a:t>Proposal language should be drafted and reviewed by the full team after:</a:t>
            </a:r>
          </a:p>
          <a:p>
            <a:pPr marL="457200" indent="-457200">
              <a:buFont typeface="Arial" panose="020B0604020202020204" pitchFamily="34" charset="0"/>
              <a:buChar char="•"/>
            </a:pPr>
            <a:r>
              <a:rPr lang="en-US" sz="2800" dirty="0"/>
              <a:t>Research has been done</a:t>
            </a:r>
          </a:p>
          <a:p>
            <a:pPr marL="457200" indent="-457200">
              <a:buFont typeface="Arial" panose="020B0604020202020204" pitchFamily="34" charset="0"/>
              <a:buChar char="•"/>
            </a:pPr>
            <a:r>
              <a:rPr lang="en-US" sz="2800" dirty="0"/>
              <a:t>Needs assessed</a:t>
            </a:r>
          </a:p>
          <a:p>
            <a:pPr marL="457200" indent="-457200">
              <a:buFont typeface="Arial" panose="020B0604020202020204" pitchFamily="34" charset="0"/>
              <a:buChar char="•"/>
            </a:pPr>
            <a:r>
              <a:rPr lang="en-US" sz="2800" dirty="0"/>
              <a:t>Goals identified</a:t>
            </a:r>
          </a:p>
          <a:p>
            <a:pPr marL="457200" indent="-457200">
              <a:buFont typeface="Arial" panose="020B0604020202020204" pitchFamily="34" charset="0"/>
              <a:buChar char="•"/>
            </a:pPr>
            <a:r>
              <a:rPr lang="en-US" sz="2800" dirty="0"/>
              <a:t>Aspirational and bottom-line positions discussed, and </a:t>
            </a:r>
          </a:p>
          <a:p>
            <a:pPr marL="457200" indent="-457200">
              <a:buFont typeface="Arial" panose="020B0604020202020204" pitchFamily="34" charset="0"/>
              <a:buChar char="•"/>
            </a:pPr>
            <a:r>
              <a:rPr lang="en-US" sz="2800" dirty="0"/>
              <a:t>Bargaining strategies established</a:t>
            </a:r>
          </a:p>
          <a:p>
            <a:endParaRPr lang="en-US" dirty="0"/>
          </a:p>
        </p:txBody>
      </p:sp>
      <p:pic>
        <p:nvPicPr>
          <p:cNvPr id="6" name="Picture Placeholder 5">
            <a:extLst>
              <a:ext uri="{FF2B5EF4-FFF2-40B4-BE49-F238E27FC236}">
                <a16:creationId xmlns:a16="http://schemas.microsoft.com/office/drawing/2014/main" id="{1E30E3EA-99A8-4F02-B7B8-41F9D5FAC62C}"/>
              </a:ext>
            </a:extLst>
          </p:cNvPr>
          <p:cNvPicPr>
            <a:picLocks noGrp="1" noChangeAspect="1"/>
          </p:cNvPicPr>
          <p:nvPr>
            <p:ph type="pic" idx="1"/>
          </p:nvPr>
        </p:nvPicPr>
        <p:blipFill rotWithShape="1">
          <a:blip r:embed="rId3"/>
          <a:srcRect l="3545" t="3262" b="6087"/>
          <a:stretch/>
        </p:blipFill>
        <p:spPr>
          <a:xfrm>
            <a:off x="188687" y="1651594"/>
            <a:ext cx="4252685" cy="2238236"/>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407198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507958" y="2514942"/>
            <a:ext cx="4161323" cy="2535360"/>
          </a:xfrm>
        </p:spPr>
        <p:txBody>
          <a:bodyPr>
            <a:normAutofit/>
          </a:bodyPr>
          <a:lstStyle/>
          <a:p>
            <a:pPr marL="0" indent="0">
              <a:buNone/>
            </a:pPr>
            <a:r>
              <a:rPr lang="en-US" sz="4800" b="1" dirty="0">
                <a:solidFill>
                  <a:srgbClr val="1E376C"/>
                </a:solidFill>
              </a:rPr>
              <a:t>Communicate, Mobilize and Organize</a:t>
            </a:r>
          </a:p>
        </p:txBody>
      </p:sp>
      <p:pic>
        <p:nvPicPr>
          <p:cNvPr id="9" name="Content Placeholder 8">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375184" y="2586698"/>
            <a:ext cx="4698448" cy="3007836"/>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898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Communicate – No Blackouts!</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2114549"/>
            <a:ext cx="7078824" cy="2923981"/>
          </a:xfrm>
        </p:spPr>
        <p:txBody>
          <a:bodyPr>
            <a:normAutofit/>
          </a:bodyPr>
          <a:lstStyle/>
          <a:p>
            <a:pPr marL="0" indent="0" algn="l">
              <a:buNone/>
            </a:pPr>
            <a:r>
              <a:rPr lang="en-US" sz="3600" dirty="0"/>
              <a:t>Never agree to Agency’s request to eliminate or limit your ability to communicate with your members during bargaining!</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91400" y="1968123"/>
            <a:ext cx="4638675" cy="3657959"/>
          </a:xfrm>
          <a:prstGeom prst="rect">
            <a:avLst/>
          </a:prstGeom>
          <a:ln w="38100" cap="sq">
            <a:solidFill>
              <a:srgbClr val="1E376C"/>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4524324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Communicate with Employees</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14475"/>
            <a:ext cx="7078824" cy="3790950"/>
          </a:xfrm>
        </p:spPr>
        <p:txBody>
          <a:bodyPr>
            <a:normAutofit fontScale="92500" lnSpcReduction="20000"/>
          </a:bodyPr>
          <a:lstStyle/>
          <a:p>
            <a:pPr marL="342900" indent="-342900" algn="l">
              <a:buFont typeface="Arial" panose="020B0604020202020204" pitchFamily="34" charset="0"/>
              <a:buChar char="•"/>
            </a:pPr>
            <a:r>
              <a:rPr lang="en-US" sz="3000" b="1" dirty="0"/>
              <a:t>COMMUNICATE WITH EMPLOYEES</a:t>
            </a:r>
            <a:endParaRPr lang="en-US" sz="3000" dirty="0"/>
          </a:p>
          <a:p>
            <a:pPr marL="914400" lvl="1" indent="-457200" algn="l">
              <a:buFont typeface="Arial" panose="020B0604020202020204" pitchFamily="34" charset="0"/>
              <a:buChar char="•"/>
            </a:pPr>
            <a:r>
              <a:rPr lang="en-US" sz="3000" dirty="0"/>
              <a:t>PRE-NEGOTIATION – Survey/Meetings</a:t>
            </a:r>
          </a:p>
          <a:p>
            <a:pPr marL="914400" lvl="1" indent="-457200" algn="l">
              <a:buFont typeface="Arial" panose="020B0604020202020204" pitchFamily="34" charset="0"/>
              <a:buChar char="•"/>
            </a:pPr>
            <a:r>
              <a:rPr lang="en-US" sz="3000" dirty="0"/>
              <a:t>DURING NEGOTIATIONS – Inform and Action</a:t>
            </a:r>
          </a:p>
          <a:p>
            <a:pPr marL="914400" lvl="1" indent="-457200" algn="l">
              <a:buFont typeface="Arial" panose="020B0604020202020204" pitchFamily="34" charset="0"/>
              <a:buChar char="•"/>
            </a:pPr>
            <a:r>
              <a:rPr lang="en-US" sz="3000" dirty="0"/>
              <a:t>POST NEGOTIATION – Ratification</a:t>
            </a:r>
          </a:p>
          <a:p>
            <a:pPr marL="342900" indent="-342900" algn="l">
              <a:buFont typeface="Arial" panose="020B0604020202020204" pitchFamily="34" charset="0"/>
              <a:buChar char="•"/>
            </a:pPr>
            <a:r>
              <a:rPr lang="en-US" sz="3000" dirty="0"/>
              <a:t>How do we communicate with employees now?</a:t>
            </a:r>
          </a:p>
          <a:p>
            <a:pPr marL="914400" lvl="1" indent="-457200" algn="l">
              <a:buFont typeface="Arial" panose="020B0604020202020204" pitchFamily="34" charset="0"/>
              <a:buChar char="•"/>
            </a:pPr>
            <a:r>
              <a:rPr lang="en-US" sz="3000" dirty="0"/>
              <a:t>Is it working?</a:t>
            </a:r>
          </a:p>
          <a:p>
            <a:pPr marL="914400" lvl="1" indent="-457200" algn="l">
              <a:buFont typeface="Arial" panose="020B0604020202020204" pitchFamily="34" charset="0"/>
              <a:buChar char="•"/>
            </a:pPr>
            <a:r>
              <a:rPr lang="en-US" sz="3000" dirty="0"/>
              <a:t>Is there something we need to include in the CBA?</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207028" y="1968124"/>
            <a:ext cx="3474144" cy="3289910"/>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138400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Communication: Outreach</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1276350" y="1590675"/>
            <a:ext cx="5762625" cy="3447855"/>
          </a:xfrm>
        </p:spPr>
        <p:txBody>
          <a:bodyPr>
            <a:normAutofit fontScale="92500" lnSpcReduction="20000"/>
          </a:bodyPr>
          <a:lstStyle/>
          <a:p>
            <a:pPr marL="571500" indent="-571500" algn="l">
              <a:lnSpc>
                <a:spcPct val="150000"/>
              </a:lnSpc>
              <a:buFont typeface="Arial" panose="020B0604020202020204" pitchFamily="34" charset="0"/>
              <a:buChar char="•"/>
            </a:pPr>
            <a:r>
              <a:rPr lang="en-US" sz="4000" dirty="0"/>
              <a:t>Members</a:t>
            </a:r>
          </a:p>
          <a:p>
            <a:pPr marL="571500" indent="-571500" algn="l">
              <a:lnSpc>
                <a:spcPct val="150000"/>
              </a:lnSpc>
              <a:buFont typeface="Arial" panose="020B0604020202020204" pitchFamily="34" charset="0"/>
              <a:buChar char="•"/>
            </a:pPr>
            <a:r>
              <a:rPr lang="en-US" sz="4000" dirty="0"/>
              <a:t>Employees</a:t>
            </a:r>
          </a:p>
          <a:p>
            <a:pPr marL="571500" indent="-571500" algn="l">
              <a:lnSpc>
                <a:spcPct val="150000"/>
              </a:lnSpc>
              <a:buFont typeface="Arial" panose="020B0604020202020204" pitchFamily="34" charset="0"/>
              <a:buChar char="•"/>
            </a:pPr>
            <a:r>
              <a:rPr lang="en-US" sz="4000" dirty="0"/>
              <a:t>Other Unions</a:t>
            </a:r>
          </a:p>
          <a:p>
            <a:pPr marL="571500" indent="-571500" algn="l">
              <a:lnSpc>
                <a:spcPct val="150000"/>
              </a:lnSpc>
              <a:buFont typeface="Arial" panose="020B0604020202020204" pitchFamily="34" charset="0"/>
              <a:buChar char="•"/>
            </a:pPr>
            <a:r>
              <a:rPr lang="en-US" sz="4000" dirty="0"/>
              <a:t>Community Groups</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734300" y="658998"/>
            <a:ext cx="2505076" cy="235055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3" name="Picture 2" descr="A group of people posing for a photo&#10;&#10;Description automatically generated">
            <a:extLst>
              <a:ext uri="{FF2B5EF4-FFF2-40B4-BE49-F238E27FC236}">
                <a16:creationId xmlns:a16="http://schemas.microsoft.com/office/drawing/2014/main" id="{95F9C927-0196-4F43-881F-BC35AC87F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326" y="3365792"/>
            <a:ext cx="4962526" cy="3077720"/>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835319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2356" y="1169581"/>
            <a:ext cx="8807287" cy="2777583"/>
          </a:xfrm>
        </p:spPr>
        <p:txBody>
          <a:bodyPr>
            <a:noAutofit/>
          </a:bodyPr>
          <a:lstStyle/>
          <a:p>
            <a:pPr algn="l"/>
            <a:r>
              <a:rPr lang="en-US" b="0" dirty="0">
                <a:latin typeface="Eras Medium ITC" panose="020B0602030504020804" pitchFamily="34" charset="0"/>
              </a:rPr>
              <a:t>Module 1:</a:t>
            </a:r>
            <a:br>
              <a:rPr lang="en-US" sz="7200" b="0" dirty="0">
                <a:latin typeface="Eras Medium ITC" panose="020B0602030504020804" pitchFamily="34" charset="0"/>
              </a:rPr>
            </a:br>
            <a:r>
              <a:rPr lang="en-US" sz="7200" b="0" dirty="0">
                <a:latin typeface="Eras Medium ITC" panose="020B0602030504020804" pitchFamily="34" charset="0"/>
              </a:rPr>
              <a:t>Introduction to Strategic Bargaining</a:t>
            </a:r>
            <a:endParaRPr lang="en-US" sz="7200" dirty="0">
              <a:solidFill>
                <a:srgbClr val="003399"/>
              </a:solidFill>
              <a:latin typeface="+mn-lt"/>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l="813" r="813"/>
          <a:stretch/>
        </p:blipFill>
        <p:spPr>
          <a:xfrm>
            <a:off x="1092431" y="4334983"/>
            <a:ext cx="2580201" cy="174967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stretch>
            <a:fillRect/>
          </a:stretch>
        </p:blipFill>
        <p:spPr>
          <a:xfrm>
            <a:off x="3907398" y="4309349"/>
            <a:ext cx="2580201" cy="1749672"/>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l="4782" r="4782"/>
          <a:stretch/>
        </p:blipFill>
        <p:spPr bwMode="auto">
          <a:xfrm>
            <a:off x="6690360" y="4307643"/>
            <a:ext cx="2456892" cy="1773117"/>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Picture 2" descr="http://photos.prnewswire.com/prnvar/20140206/DC60675-b?max=16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8564" y="4298954"/>
            <a:ext cx="2449423" cy="173998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44844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Benefits of Mobilization</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610350" cy="3476430"/>
          </a:xfrm>
        </p:spPr>
        <p:txBody>
          <a:bodyPr>
            <a:normAutofit lnSpcReduction="10000"/>
          </a:bodyPr>
          <a:lstStyle/>
          <a:p>
            <a:pPr marL="571500" indent="-571500" algn="l">
              <a:buFont typeface="Arial" panose="020B0604020202020204" pitchFamily="34" charset="0"/>
              <a:buChar char="•"/>
            </a:pPr>
            <a:r>
              <a:rPr lang="en-US" sz="3200" dirty="0"/>
              <a:t>Leverage at the table</a:t>
            </a:r>
          </a:p>
          <a:p>
            <a:pPr marL="571500" indent="-571500" algn="l">
              <a:buFont typeface="Arial" panose="020B0604020202020204" pitchFamily="34" charset="0"/>
              <a:buChar char="•"/>
            </a:pPr>
            <a:r>
              <a:rPr lang="en-US" sz="3200" dirty="0"/>
              <a:t>Builds investment in the contract </a:t>
            </a:r>
          </a:p>
          <a:p>
            <a:pPr marL="571500" indent="-571500" algn="l">
              <a:buFont typeface="Arial" panose="020B0604020202020204" pitchFamily="34" charset="0"/>
              <a:buChar char="•"/>
            </a:pPr>
            <a:r>
              <a:rPr lang="en-US" sz="3200" dirty="0"/>
              <a:t>The bargaining unit will have more input and know that they have a voice</a:t>
            </a:r>
          </a:p>
          <a:p>
            <a:pPr marL="571500" indent="-571500" algn="l">
              <a:buFont typeface="Arial" panose="020B0604020202020204" pitchFamily="34" charset="0"/>
              <a:buChar char="•"/>
            </a:pPr>
            <a:r>
              <a:rPr lang="en-US" sz="3200" dirty="0"/>
              <a:t>The bargaining unit will feel ownership of the process</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943725" y="3124200"/>
            <a:ext cx="5013774" cy="2865013"/>
          </a:xfrm>
          <a:prstGeom prst="rect">
            <a:avLst/>
          </a:prstGeom>
          <a:ln w="38100" cap="sq">
            <a:solidFill>
              <a:srgbClr val="1E376C"/>
            </a:solidFill>
            <a:prstDash val="solid"/>
            <a:miter lim="800000"/>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46977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Mobilize: Members Own the Contract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610350" cy="3476430"/>
          </a:xfrm>
        </p:spPr>
        <p:txBody>
          <a:bodyPr>
            <a:normAutofit fontScale="77500" lnSpcReduction="20000"/>
          </a:bodyPr>
          <a:lstStyle/>
          <a:p>
            <a:pPr marL="571500" indent="-571500" algn="l">
              <a:buFont typeface="Arial" panose="020B0604020202020204" pitchFamily="34" charset="0"/>
              <a:buChar char="•"/>
            </a:pPr>
            <a:r>
              <a:rPr lang="en-US" sz="3600" dirty="0"/>
              <a:t>Contract will be easier to ratify because the BU fought to make it happen.</a:t>
            </a:r>
          </a:p>
          <a:p>
            <a:pPr marL="571500" indent="-571500" algn="l">
              <a:buFont typeface="Arial" panose="020B0604020202020204" pitchFamily="34" charset="0"/>
              <a:buChar char="•"/>
            </a:pPr>
            <a:r>
              <a:rPr lang="en-US" sz="3600" dirty="0"/>
              <a:t>Changes how employees view the process and their rights </a:t>
            </a:r>
          </a:p>
          <a:p>
            <a:pPr marL="571500" indent="-571500" algn="l">
              <a:buFont typeface="Arial" panose="020B0604020202020204" pitchFamily="34" charset="0"/>
              <a:buChar char="•"/>
            </a:pPr>
            <a:r>
              <a:rPr lang="en-US" sz="3600" dirty="0"/>
              <a:t>BU will see the relationship between activism, gains at the table, and rights at work.</a:t>
            </a:r>
          </a:p>
          <a:p>
            <a:pPr marL="571500" indent="-571500" algn="l">
              <a:buFont typeface="Arial" panose="020B0604020202020204" pitchFamily="34" charset="0"/>
              <a:buChar char="•"/>
            </a:pPr>
            <a:r>
              <a:rPr lang="en-US" sz="3600" dirty="0"/>
              <a:t>Workplace action builds power at the table, but also as an organizing tool.</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02022" y="2200194"/>
            <a:ext cx="4623278" cy="3255620"/>
          </a:xfrm>
          <a:prstGeom prst="rect">
            <a:avLst/>
          </a:prstGeom>
          <a:ln w="38100" cap="sq">
            <a:solidFill>
              <a:srgbClr val="1E376C"/>
            </a:solidFill>
            <a:prstDash val="solid"/>
            <a:miter lim="800000"/>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238616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Mobilize: Workplace Actions</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610350" cy="3476430"/>
          </a:xfrm>
        </p:spPr>
        <p:txBody>
          <a:bodyPr>
            <a:normAutofit fontScale="92500" lnSpcReduction="10000"/>
          </a:bodyPr>
          <a:lstStyle/>
          <a:p>
            <a:pPr marL="685800" lvl="2" indent="-457200" algn="l">
              <a:spcBef>
                <a:spcPts val="1000"/>
              </a:spcBef>
              <a:buFont typeface="Arial" panose="020B0604020202020204" pitchFamily="34" charset="0"/>
              <a:buChar char="•"/>
            </a:pPr>
            <a:r>
              <a:rPr lang="en-US" sz="2800" dirty="0"/>
              <a:t>Coordination other nearby/related AFGE Councils and locals for potential support</a:t>
            </a:r>
          </a:p>
          <a:p>
            <a:pPr marL="685800" lvl="2" indent="-457200" algn="l">
              <a:spcBef>
                <a:spcPts val="1000"/>
              </a:spcBef>
              <a:buFont typeface="Arial" panose="020B0604020202020204" pitchFamily="34" charset="0"/>
              <a:buChar char="•"/>
            </a:pPr>
            <a:r>
              <a:rPr lang="en-US" sz="2800" dirty="0"/>
              <a:t>Messaging to explain  goals, needs and struggles</a:t>
            </a:r>
          </a:p>
          <a:p>
            <a:pPr marL="685800" lvl="2" indent="-457200" algn="l">
              <a:spcBef>
                <a:spcPts val="1000"/>
              </a:spcBef>
              <a:buFont typeface="Arial" panose="020B0604020202020204" pitchFamily="34" charset="0"/>
              <a:buChar char="•"/>
            </a:pPr>
            <a:r>
              <a:rPr lang="en-US" sz="2800" dirty="0"/>
              <a:t>Informational picketing</a:t>
            </a:r>
          </a:p>
          <a:p>
            <a:pPr marL="685800" lvl="2" indent="-457200" algn="l">
              <a:spcBef>
                <a:spcPts val="1000"/>
              </a:spcBef>
              <a:buFont typeface="Arial" panose="020B0604020202020204" pitchFamily="34" charset="0"/>
              <a:buChar char="•"/>
            </a:pPr>
            <a:r>
              <a:rPr lang="en-US" sz="2800" dirty="0"/>
              <a:t>Button wearing</a:t>
            </a:r>
          </a:p>
          <a:p>
            <a:pPr marL="685800" lvl="2" indent="-457200" algn="l">
              <a:spcBef>
                <a:spcPts val="1000"/>
              </a:spcBef>
              <a:buFont typeface="Arial" panose="020B0604020202020204" pitchFamily="34" charset="0"/>
              <a:buChar char="•"/>
            </a:pPr>
            <a:r>
              <a:rPr lang="en-US" sz="2800" dirty="0"/>
              <a:t>Petitions</a:t>
            </a:r>
          </a:p>
          <a:p>
            <a:pPr marL="685800" lvl="2" indent="-457200" algn="l">
              <a:spcBef>
                <a:spcPts val="1000"/>
              </a:spcBef>
              <a:buFont typeface="Arial" panose="020B0604020202020204" pitchFamily="34" charset="0"/>
              <a:buChar char="•"/>
            </a:pPr>
            <a:r>
              <a:rPr lang="en-US" sz="2800" dirty="0"/>
              <a:t>Letter writing campaign</a:t>
            </a:r>
          </a:p>
          <a:p>
            <a:endParaRPr lang="en-US" dirty="0"/>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219950" y="1732059"/>
            <a:ext cx="4623278" cy="2382139"/>
          </a:xfrm>
          <a:prstGeom prst="rect">
            <a:avLst/>
          </a:prstGeom>
          <a:ln w="38100" cap="sq">
            <a:solidFill>
              <a:srgbClr val="1E376C"/>
            </a:solidFill>
            <a:prstDash val="solid"/>
            <a:miter lim="800000"/>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5EE38252-0084-4C97-85AC-B043CEC84D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55" t="12223" r="14000" b="30594"/>
          <a:stretch/>
        </p:blipFill>
        <p:spPr>
          <a:xfrm>
            <a:off x="7219949" y="4284156"/>
            <a:ext cx="4623277" cy="2139350"/>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16362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Mobilize: Workplace Actions</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610350" cy="3476430"/>
          </a:xfrm>
        </p:spPr>
        <p:txBody>
          <a:bodyPr>
            <a:normAutofit fontScale="85000" lnSpcReduction="20000"/>
          </a:bodyPr>
          <a:lstStyle/>
          <a:p>
            <a:pPr marL="457200" indent="-457200" algn="l">
              <a:buFont typeface="Arial" panose="020B0604020202020204" pitchFamily="34" charset="0"/>
              <a:buChar char="•"/>
            </a:pPr>
            <a:r>
              <a:rPr lang="en-US" sz="2800" dirty="0"/>
              <a:t>Make the union and negotiations visible in the workplace</a:t>
            </a:r>
          </a:p>
          <a:p>
            <a:pPr marL="457200" indent="-457200" algn="l">
              <a:buFont typeface="Arial" panose="020B0604020202020204" pitchFamily="34" charset="0"/>
              <a:buChar char="•"/>
            </a:pPr>
            <a:r>
              <a:rPr lang="en-US" sz="2800" dirty="0"/>
              <a:t>PRACTICE and SHARE SSMS (“stupid stuff management says”)</a:t>
            </a:r>
          </a:p>
          <a:p>
            <a:pPr marL="457200" indent="-457200" algn="l">
              <a:buFont typeface="Arial" panose="020B0604020202020204" pitchFamily="34" charset="0"/>
              <a:buChar char="•"/>
            </a:pPr>
            <a:r>
              <a:rPr lang="en-US" sz="2800" dirty="0"/>
              <a:t>Use Council/Local MAPPING to identify </a:t>
            </a:r>
          </a:p>
          <a:p>
            <a:pPr marL="914400" lvl="1" indent="-457200" algn="l">
              <a:buFont typeface="Courier New" panose="02070309020205020404" pitchFamily="49" charset="0"/>
              <a:buChar char="o"/>
            </a:pPr>
            <a:r>
              <a:rPr lang="en-US" sz="2800" dirty="0"/>
              <a:t>Where specific issues of importance are to employees</a:t>
            </a:r>
          </a:p>
          <a:p>
            <a:pPr marL="914400" lvl="1" indent="-457200" algn="l">
              <a:buFont typeface="Courier New" panose="02070309020205020404" pitchFamily="49" charset="0"/>
              <a:buChar char="o"/>
            </a:pPr>
            <a:r>
              <a:rPr lang="en-US" sz="2800" dirty="0"/>
              <a:t>Where you need to organize around negotiations</a:t>
            </a:r>
          </a:p>
          <a:p>
            <a:pPr marL="914400" lvl="1" indent="-457200" algn="l">
              <a:buFont typeface="Courier New" panose="02070309020205020404" pitchFamily="49" charset="0"/>
              <a:buChar char="o"/>
            </a:pPr>
            <a:r>
              <a:rPr lang="en-US" sz="2800" dirty="0"/>
              <a:t>Who you can depend on to mobilize workplace actions</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02022" y="2308089"/>
            <a:ext cx="4623278" cy="3039829"/>
          </a:xfrm>
          <a:prstGeom prst="rect">
            <a:avLst/>
          </a:prstGeom>
          <a:ln w="38100" cap="sq">
            <a:solidFill>
              <a:srgbClr val="1E376C"/>
            </a:solidFill>
            <a:prstDash val="solid"/>
            <a:miter lim="800000"/>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61109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9438AB-9091-43AB-AFDB-A27653D9192D}"/>
              </a:ext>
            </a:extLst>
          </p:cNvPr>
          <p:cNvSpPr>
            <a:spLocks noGrp="1"/>
          </p:cNvSpPr>
          <p:nvPr>
            <p:ph type="title"/>
          </p:nvPr>
        </p:nvSpPr>
        <p:spPr>
          <a:xfrm>
            <a:off x="77788" y="619125"/>
            <a:ext cx="4941887" cy="1600200"/>
          </a:xfrm>
        </p:spPr>
        <p:txBody>
          <a:bodyPr>
            <a:normAutofit/>
          </a:bodyPr>
          <a:lstStyle/>
          <a:p>
            <a:r>
              <a:rPr lang="en-US" sz="4400" dirty="0">
                <a:latin typeface="Eras Medium ITC" panose="020B0602030504020804" pitchFamily="34" charset="0"/>
              </a:rPr>
              <a:t>Mobilize = POWER</a:t>
            </a:r>
          </a:p>
        </p:txBody>
      </p:sp>
      <p:pic>
        <p:nvPicPr>
          <p:cNvPr id="8" name="Picture Placeholder 7">
            <a:extLst>
              <a:ext uri="{FF2B5EF4-FFF2-40B4-BE49-F238E27FC236}">
                <a16:creationId xmlns:a16="http://schemas.microsoft.com/office/drawing/2014/main" id="{4ADAAC68-4FBD-4EAA-A14B-058EF1FFF799}"/>
              </a:ext>
            </a:extLst>
          </p:cNvPr>
          <p:cNvPicPr>
            <a:picLocks noGrp="1" noChangeAspect="1"/>
          </p:cNvPicPr>
          <p:nvPr>
            <p:ph type="pic" idx="1"/>
          </p:nvPr>
        </p:nvPicPr>
        <p:blipFill rotWithShape="1">
          <a:blip r:embed="rId3"/>
          <a:srcRect t="424" b="1074"/>
          <a:stretch/>
        </p:blipFill>
        <p:spPr>
          <a:xfrm>
            <a:off x="5154613" y="259205"/>
            <a:ext cx="4808537" cy="4541396"/>
          </a:xfrm>
          <a:prstGeom prst="rect">
            <a:avLst/>
          </a:prstGeom>
        </p:spPr>
      </p:pic>
    </p:spTree>
    <p:custDataLst>
      <p:tags r:id="rId1"/>
    </p:custDataLst>
    <p:extLst>
      <p:ext uri="{BB962C8B-B14F-4D97-AF65-F5344CB8AC3E}">
        <p14:creationId xmlns:p14="http://schemas.microsoft.com/office/powerpoint/2010/main" val="419978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Mobilize: Workplace Actions</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296025" cy="3476430"/>
          </a:xfrm>
        </p:spPr>
        <p:txBody>
          <a:bodyPr>
            <a:normAutofit lnSpcReduction="10000"/>
          </a:bodyPr>
          <a:lstStyle/>
          <a:p>
            <a:pPr lvl="0" algn="l"/>
            <a:r>
              <a:rPr lang="en-US" sz="2800" dirty="0"/>
              <a:t>Organize events:</a:t>
            </a:r>
          </a:p>
          <a:p>
            <a:pPr marL="457200" indent="-457200" algn="l">
              <a:buFont typeface="Arial" panose="020B0604020202020204" pitchFamily="34" charset="0"/>
              <a:buChar char="•"/>
            </a:pPr>
            <a:r>
              <a:rPr lang="en-US" sz="2800" dirty="0"/>
              <a:t>Establish Organizing goals</a:t>
            </a:r>
          </a:p>
          <a:p>
            <a:pPr marL="457200" indent="-457200" algn="l">
              <a:buFont typeface="Arial" panose="020B0604020202020204" pitchFamily="34" charset="0"/>
              <a:buChar char="•"/>
            </a:pPr>
            <a:r>
              <a:rPr lang="en-US" sz="2800" dirty="0"/>
              <a:t>Identify and recruit workplace leaders</a:t>
            </a:r>
          </a:p>
          <a:p>
            <a:pPr marL="457200" indent="-457200" algn="l">
              <a:buFont typeface="Arial" panose="020B0604020202020204" pitchFamily="34" charset="0"/>
              <a:buChar char="•"/>
            </a:pPr>
            <a:r>
              <a:rPr lang="en-US" sz="2800" dirty="0"/>
              <a:t>Make sure organizing message:</a:t>
            </a:r>
          </a:p>
          <a:p>
            <a:pPr marL="914400" lvl="1" indent="-457200" algn="l">
              <a:buFont typeface="Courier New" panose="02070309020205020404" pitchFamily="49" charset="0"/>
              <a:buChar char="o"/>
            </a:pPr>
            <a:r>
              <a:rPr lang="en-US" sz="2800" dirty="0"/>
              <a:t>relates to negotiations and </a:t>
            </a:r>
          </a:p>
          <a:p>
            <a:pPr marL="914400" lvl="1" indent="-457200" algn="l">
              <a:buFont typeface="Courier New" panose="02070309020205020404" pitchFamily="49" charset="0"/>
              <a:buChar char="o"/>
            </a:pPr>
            <a:r>
              <a:rPr lang="en-US" sz="2800" dirty="0"/>
              <a:t>links directly to membership concerns </a:t>
            </a:r>
          </a:p>
          <a:p>
            <a:pPr marL="457200" indent="-457200" algn="l">
              <a:buFont typeface="Arial" panose="020B0604020202020204" pitchFamily="34" charset="0"/>
              <a:buChar char="•"/>
            </a:pPr>
            <a:r>
              <a:rPr lang="en-US" sz="2800" dirty="0"/>
              <a:t>Create organizing calendar with events</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162800" y="2098539"/>
            <a:ext cx="4895335" cy="3673638"/>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3682644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Mobilize: Workplace Actions (cont.)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296025" cy="3476430"/>
          </a:xfrm>
        </p:spPr>
        <p:txBody>
          <a:bodyPr>
            <a:normAutofit fontScale="92500"/>
          </a:bodyPr>
          <a:lstStyle/>
          <a:p>
            <a:pPr marL="685800" lvl="3" indent="-457200" algn="l">
              <a:spcBef>
                <a:spcPts val="1000"/>
              </a:spcBef>
              <a:buFont typeface="Arial" panose="020B0604020202020204" pitchFamily="34" charset="0"/>
              <a:buChar char="•"/>
            </a:pPr>
            <a:r>
              <a:rPr lang="en-US" sz="2800" dirty="0"/>
              <a:t>Collect and maintain up-to-date contact information for the bargaining unit</a:t>
            </a:r>
          </a:p>
          <a:p>
            <a:pPr marL="685800" lvl="3" indent="-457200" algn="l">
              <a:spcBef>
                <a:spcPts val="1000"/>
              </a:spcBef>
              <a:buFont typeface="Arial" panose="020B0604020202020204" pitchFamily="34" charset="0"/>
              <a:buChar char="•"/>
            </a:pPr>
            <a:r>
              <a:rPr lang="en-US" sz="2800" dirty="0"/>
              <a:t>Target employees who have shown an interest in how negotiations are going</a:t>
            </a:r>
          </a:p>
          <a:p>
            <a:pPr marL="685800" lvl="3" indent="-457200" algn="l">
              <a:spcBef>
                <a:spcPts val="1000"/>
              </a:spcBef>
              <a:buFont typeface="Arial" panose="020B0604020202020204" pitchFamily="34" charset="0"/>
              <a:buChar char="•"/>
            </a:pPr>
            <a:r>
              <a:rPr lang="en-US" sz="2800" dirty="0"/>
              <a:t>Deliver newsletter, bargaining updates</a:t>
            </a:r>
          </a:p>
          <a:p>
            <a:pPr marL="685800" lvl="3" indent="-457200" algn="l">
              <a:spcBef>
                <a:spcPts val="1000"/>
              </a:spcBef>
              <a:buFont typeface="Arial" panose="020B0604020202020204" pitchFamily="34" charset="0"/>
              <a:buChar char="•"/>
            </a:pPr>
            <a:r>
              <a:rPr lang="en-US" sz="2800" dirty="0"/>
              <a:t>Maintain and work phone trees for updates, events, and actions</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820026" y="2098539"/>
            <a:ext cx="3133682" cy="4285168"/>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764823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Organize: Deliver a Message</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296025" cy="3476430"/>
          </a:xfrm>
        </p:spPr>
        <p:txBody>
          <a:bodyPr>
            <a:normAutofit fontScale="92500"/>
          </a:bodyPr>
          <a:lstStyle/>
          <a:p>
            <a:pPr marL="685800" lvl="3" indent="-457200" algn="l">
              <a:spcBef>
                <a:spcPts val="1000"/>
              </a:spcBef>
              <a:buFont typeface="Arial" panose="020B0604020202020204" pitchFamily="34" charset="0"/>
              <a:buChar char="•"/>
            </a:pPr>
            <a:r>
              <a:rPr lang="en-US" sz="2800" dirty="0"/>
              <a:t>800 person bargaining unit with 100 members, outdated contract, no changes favorable to employees in years</a:t>
            </a:r>
          </a:p>
          <a:p>
            <a:pPr marL="685800" lvl="3" indent="-457200" algn="l">
              <a:spcBef>
                <a:spcPts val="1000"/>
              </a:spcBef>
              <a:buFont typeface="Arial" panose="020B0604020202020204" pitchFamily="34" charset="0"/>
              <a:buChar char="•"/>
            </a:pPr>
            <a:r>
              <a:rPr lang="en-US" sz="2800" dirty="0"/>
              <a:t>Union demands to bargain and solicits for employee input </a:t>
            </a:r>
          </a:p>
          <a:p>
            <a:pPr marL="685800" lvl="3" indent="-457200" algn="l">
              <a:spcBef>
                <a:spcPts val="1000"/>
              </a:spcBef>
              <a:buFont typeface="Arial" panose="020B0604020202020204" pitchFamily="34" charset="0"/>
              <a:buChar char="•"/>
            </a:pPr>
            <a:r>
              <a:rPr lang="en-US" sz="2800" dirty="0"/>
              <a:t>Host organizing events and adds 400 members.</a:t>
            </a:r>
          </a:p>
          <a:p>
            <a:pPr marL="685800" lvl="3" indent="-457200" algn="l">
              <a:spcBef>
                <a:spcPts val="1000"/>
              </a:spcBef>
              <a:buFont typeface="Arial" panose="020B0604020202020204" pitchFamily="34" charset="0"/>
              <a:buChar char="•"/>
            </a:pPr>
            <a:r>
              <a:rPr lang="en-US" sz="2800" b="1" i="1" dirty="0">
                <a:solidFill>
                  <a:srgbClr val="002060"/>
                </a:solidFill>
              </a:rPr>
              <a:t>What’s the message to management</a:t>
            </a:r>
            <a:r>
              <a:rPr lang="en-US" sz="2800" b="1" dirty="0">
                <a:solidFill>
                  <a:srgbClr val="002060"/>
                </a:solidFill>
              </a:rPr>
              <a:t>?</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74067" y="2257425"/>
            <a:ext cx="5159343" cy="3867149"/>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44970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Organize: Deliver a Message (cont.)</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0"/>
            <a:ext cx="6896100" cy="3571875"/>
          </a:xfrm>
        </p:spPr>
        <p:txBody>
          <a:bodyPr>
            <a:normAutofit/>
          </a:bodyPr>
          <a:lstStyle/>
          <a:p>
            <a:pPr marL="571500" indent="-571500" algn="l">
              <a:buFont typeface="Arial" panose="020B0604020202020204" pitchFamily="34" charset="0"/>
              <a:buChar char="•"/>
            </a:pPr>
            <a:r>
              <a:rPr lang="en-US" sz="2800" dirty="0"/>
              <a:t>Organizing occurs during negotiations </a:t>
            </a:r>
          </a:p>
          <a:p>
            <a:pPr marL="571500" indent="-571500" algn="l">
              <a:buFont typeface="Arial" panose="020B0604020202020204" pitchFamily="34" charset="0"/>
              <a:buChar char="•"/>
            </a:pPr>
            <a:r>
              <a:rPr lang="en-US" sz="2800" dirty="0"/>
              <a:t>Workplace visibility of the union increases.</a:t>
            </a:r>
          </a:p>
          <a:p>
            <a:pPr marL="571500" indent="-571500" algn="l">
              <a:buFont typeface="Arial" panose="020B0604020202020204" pitchFamily="34" charset="0"/>
              <a:buChar char="•"/>
            </a:pPr>
            <a:r>
              <a:rPr lang="en-US" sz="2800" dirty="0"/>
              <a:t>New members added on a regular basis</a:t>
            </a:r>
          </a:p>
          <a:p>
            <a:pPr marL="571500" indent="-571500" algn="l">
              <a:buFont typeface="Arial" panose="020B0604020202020204" pitchFamily="34" charset="0"/>
              <a:buChar char="•"/>
            </a:pPr>
            <a:r>
              <a:rPr lang="en-US" sz="2800" dirty="0"/>
              <a:t>Membership level grows past 50%</a:t>
            </a:r>
          </a:p>
          <a:p>
            <a:pPr marL="571500" indent="-571500" algn="l">
              <a:buFont typeface="Arial" panose="020B0604020202020204" pitchFamily="34" charset="0"/>
              <a:buChar char="•"/>
            </a:pPr>
            <a:r>
              <a:rPr lang="en-US" sz="2800" dirty="0"/>
              <a:t>Union power at the bargaining table increases</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423182" y="2261985"/>
            <a:ext cx="4159218" cy="3686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2063504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54ED-903F-4402-8046-6E45FF4AAAEC}"/>
              </a:ext>
            </a:extLst>
          </p:cNvPr>
          <p:cNvSpPr>
            <a:spLocks noGrp="1"/>
          </p:cNvSpPr>
          <p:nvPr>
            <p:ph type="ctrTitle"/>
          </p:nvPr>
        </p:nvSpPr>
        <p:spPr>
          <a:xfrm>
            <a:off x="1524000" y="765944"/>
            <a:ext cx="9144000" cy="1121697"/>
          </a:xfrm>
        </p:spPr>
        <p:txBody>
          <a:bodyPr/>
          <a:lstStyle/>
          <a:p>
            <a:r>
              <a:rPr lang="en-US" dirty="0">
                <a:cs typeface="Calibri Light"/>
              </a:rPr>
              <a:t>Poll Question </a:t>
            </a:r>
            <a:endParaRPr lang="en-US" dirty="0"/>
          </a:p>
        </p:txBody>
      </p:sp>
      <p:sp>
        <p:nvSpPr>
          <p:cNvPr id="3" name="Subtitle 2">
            <a:extLst>
              <a:ext uri="{FF2B5EF4-FFF2-40B4-BE49-F238E27FC236}">
                <a16:creationId xmlns:a16="http://schemas.microsoft.com/office/drawing/2014/main" id="{38E29979-9823-4542-8ECE-5E7D02D67C91}"/>
              </a:ext>
            </a:extLst>
          </p:cNvPr>
          <p:cNvSpPr>
            <a:spLocks noGrp="1"/>
          </p:cNvSpPr>
          <p:nvPr>
            <p:ph type="subTitle" idx="1"/>
          </p:nvPr>
        </p:nvSpPr>
        <p:spPr>
          <a:xfrm>
            <a:off x="1524000" y="2262394"/>
            <a:ext cx="9144000" cy="2589825"/>
          </a:xfrm>
        </p:spPr>
        <p:txBody>
          <a:bodyPr vert="horz" lIns="91440" tIns="45720" rIns="91440" bIns="45720" rtlCol="0" anchor="t">
            <a:normAutofit lnSpcReduction="10000"/>
          </a:bodyPr>
          <a:lstStyle/>
          <a:p>
            <a:r>
              <a:rPr lang="en-US" dirty="0">
                <a:cs typeface="Calibri"/>
              </a:rPr>
              <a:t>Have you seen the new NOW organizing power packs and toolkits?</a:t>
            </a:r>
          </a:p>
          <a:p>
            <a:endParaRPr lang="en-US" dirty="0">
              <a:cs typeface="Calibri"/>
            </a:endParaRPr>
          </a:p>
          <a:p>
            <a:r>
              <a:rPr lang="en-US" u="sng" dirty="0">
                <a:cs typeface="Calibri"/>
              </a:rPr>
              <a:t>Type in the chat </a:t>
            </a:r>
            <a:endParaRPr lang="en-US" dirty="0">
              <a:cs typeface="Calibri"/>
            </a:endParaRPr>
          </a:p>
          <a:p>
            <a:endParaRPr lang="en-US" u="sng" dirty="0">
              <a:cs typeface="Calibri"/>
            </a:endParaRPr>
          </a:p>
          <a:p>
            <a:r>
              <a:rPr lang="en-US" dirty="0">
                <a:cs typeface="Calibri"/>
              </a:rPr>
              <a:t>A: Yes  </a:t>
            </a:r>
          </a:p>
          <a:p>
            <a:r>
              <a:rPr lang="en-US" dirty="0">
                <a:cs typeface="Calibri"/>
              </a:rPr>
              <a:t>B: No  </a:t>
            </a:r>
          </a:p>
          <a:p>
            <a:endParaRPr lang="en-US" dirty="0">
              <a:cs typeface="Calibri"/>
            </a:endParaRPr>
          </a:p>
        </p:txBody>
      </p:sp>
    </p:spTree>
    <p:extLst>
      <p:ext uri="{BB962C8B-B14F-4D97-AF65-F5344CB8AC3E}">
        <p14:creationId xmlns:p14="http://schemas.microsoft.com/office/powerpoint/2010/main" val="1219735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1563" y="457200"/>
            <a:ext cx="3935785" cy="2718393"/>
          </a:xfrm>
        </p:spPr>
        <p:txBody>
          <a:bodyPr anchor="b">
            <a:normAutofit/>
          </a:bodyPr>
          <a:lstStyle/>
          <a:p>
            <a:r>
              <a:rPr lang="en-US" sz="4800">
                <a:solidFill>
                  <a:schemeClr val="bg1"/>
                </a:solidFill>
                <a:latin typeface="Eras Medium ITC"/>
              </a:rPr>
              <a:t>Module 1 Overview</a:t>
            </a:r>
            <a:endParaRPr lang="en-US" sz="4800" dirty="0">
              <a:solidFill>
                <a:schemeClr val="bg1"/>
              </a:solidFill>
              <a:latin typeface="Eras Medium ITC" panose="020B0602030504020804" pitchFamily="34" charset="0"/>
            </a:endParaRPr>
          </a:p>
        </p:txBody>
      </p:sp>
      <p:sp>
        <p:nvSpPr>
          <p:cNvPr id="5" name="Text Placeholder 4"/>
          <p:cNvSpPr>
            <a:spLocks noGrp="1"/>
          </p:cNvSpPr>
          <p:nvPr>
            <p:ph type="body" sz="half" idx="2"/>
          </p:nvPr>
        </p:nvSpPr>
        <p:spPr>
          <a:xfrm>
            <a:off x="839788" y="2057400"/>
            <a:ext cx="3932237" cy="3811588"/>
          </a:xfrm>
        </p:spPr>
        <p:txBody>
          <a:bodyPr>
            <a:normAutofit/>
          </a:bodyPr>
          <a:lstStyle/>
          <a:p>
            <a:r>
              <a:rPr lang="en-US"/>
              <a:t>3</a:t>
            </a:r>
          </a:p>
        </p:txBody>
      </p:sp>
      <p:sp>
        <p:nvSpPr>
          <p:cNvPr id="3" name="Content Placeholder 2">
            <a:extLst>
              <a:ext uri="{FF2B5EF4-FFF2-40B4-BE49-F238E27FC236}">
                <a16:creationId xmlns:a16="http://schemas.microsoft.com/office/drawing/2014/main" id="{AA59642B-6521-4252-ACE8-706349B06B85}"/>
              </a:ext>
            </a:extLst>
          </p:cNvPr>
          <p:cNvSpPr>
            <a:spLocks noGrp="1"/>
          </p:cNvSpPr>
          <p:nvPr>
            <p:ph idx="1"/>
          </p:nvPr>
        </p:nvSpPr>
        <p:spPr>
          <a:xfrm>
            <a:off x="6300592" y="1930943"/>
            <a:ext cx="5054796" cy="3930107"/>
          </a:xfrm>
        </p:spPr>
        <p:txBody>
          <a:bodyPr vert="horz" lIns="91440" tIns="45720" rIns="91440" bIns="45720" rtlCol="0" anchor="t">
            <a:normAutofit/>
          </a:bodyPr>
          <a:lstStyle/>
          <a:p>
            <a:pPr>
              <a:lnSpc>
                <a:spcPct val="100000"/>
              </a:lnSpc>
              <a:spcBef>
                <a:spcPct val="0"/>
              </a:spcBef>
              <a:spcAft>
                <a:spcPct val="0"/>
              </a:spcAft>
              <a:defRPr/>
            </a:pPr>
            <a:r>
              <a:rPr lang="en-US" kern="0">
                <a:solidFill>
                  <a:srgbClr val="002060"/>
                </a:solidFill>
                <a:cs typeface="Calibri"/>
              </a:rPr>
              <a:t>What is strategic bargaining?</a:t>
            </a:r>
            <a:endParaRPr lang="en-US" sz="3200" i="0" u="none" strike="noStrike" kern="0" cap="none" spc="0" normalizeH="0" baseline="0" noProof="0">
              <a:ln>
                <a:noFill/>
              </a:ln>
              <a:solidFill>
                <a:srgbClr val="002060"/>
              </a:solidFill>
              <a:effectLst/>
              <a:uLnTx/>
              <a:uFillTx/>
              <a:cs typeface="Calibri"/>
            </a:endParaRPr>
          </a:p>
          <a:p>
            <a:pPr>
              <a:lnSpc>
                <a:spcPct val="100000"/>
              </a:lnSpc>
              <a:spcBef>
                <a:spcPct val="0"/>
              </a:spcBef>
              <a:spcAft>
                <a:spcPct val="0"/>
              </a:spcAft>
              <a:defRPr/>
            </a:pPr>
            <a:r>
              <a:rPr lang="en-US" kern="0">
                <a:solidFill>
                  <a:srgbClr val="002060"/>
                </a:solidFill>
                <a:cs typeface="Calibri"/>
              </a:rPr>
              <a:t>Strategic bargaining assessment</a:t>
            </a:r>
            <a:endParaRPr lang="en-US" i="0" u="none" strike="noStrike" kern="0" cap="none" spc="0" normalizeH="0" baseline="0" noProof="0" dirty="0">
              <a:ln>
                <a:noFill/>
              </a:ln>
              <a:solidFill>
                <a:srgbClr val="002060"/>
              </a:solidFill>
              <a:effectLst/>
              <a:uLnTx/>
              <a:uFillTx/>
              <a:cs typeface="Calibri"/>
            </a:endParaRPr>
          </a:p>
          <a:p>
            <a:pPr>
              <a:lnSpc>
                <a:spcPct val="100000"/>
              </a:lnSpc>
              <a:spcBef>
                <a:spcPct val="0"/>
              </a:spcBef>
              <a:spcAft>
                <a:spcPct val="0"/>
              </a:spcAft>
              <a:defRPr/>
            </a:pPr>
            <a:r>
              <a:rPr lang="en-US" kern="0">
                <a:solidFill>
                  <a:srgbClr val="002060"/>
                </a:solidFill>
                <a:cs typeface="Calibri" panose="020F0502020204030204"/>
              </a:rPr>
              <a:t>The strategic bargaining process</a:t>
            </a:r>
            <a:endParaRPr lang="en-US" kern="0" dirty="0">
              <a:solidFill>
                <a:srgbClr val="002060"/>
              </a:solidFill>
              <a:cs typeface="Calibri" panose="020F0502020204030204"/>
            </a:endParaRPr>
          </a:p>
          <a:p>
            <a:pPr marL="0" indent="0" eaLnBrk="0" fontAlgn="base" hangingPunct="0">
              <a:lnSpc>
                <a:spcPct val="100000"/>
              </a:lnSpc>
              <a:spcBef>
                <a:spcPct val="0"/>
              </a:spcBef>
              <a:spcAft>
                <a:spcPct val="0"/>
              </a:spcAft>
              <a:buNone/>
              <a:defRPr/>
            </a:pPr>
            <a:endParaRPr lang="en-US" sz="2000" b="1" kern="0" dirty="0">
              <a:solidFill>
                <a:srgbClr val="002060"/>
              </a:solidFill>
              <a:cs typeface="Calibri" panose="020F0502020204030204"/>
            </a:endParaRPr>
          </a:p>
        </p:txBody>
      </p:sp>
    </p:spTree>
    <p:custDataLst>
      <p:tags r:id="rId1"/>
    </p:custDataLst>
    <p:extLst>
      <p:ext uri="{BB962C8B-B14F-4D97-AF65-F5344CB8AC3E}">
        <p14:creationId xmlns:p14="http://schemas.microsoft.com/office/powerpoint/2010/main" val="27697133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1AE7F0-4BED-467F-864B-D721904BB62A}"/>
              </a:ext>
            </a:extLst>
          </p:cNvPr>
          <p:cNvSpPr>
            <a:spLocks noGrp="1"/>
          </p:cNvSpPr>
          <p:nvPr>
            <p:ph type="title"/>
          </p:nvPr>
        </p:nvSpPr>
        <p:spPr>
          <a:xfrm>
            <a:off x="2278966" y="365125"/>
            <a:ext cx="9074834" cy="1325563"/>
          </a:xfrm>
        </p:spPr>
        <p:txBody>
          <a:bodyPr>
            <a:normAutofit/>
          </a:bodyPr>
          <a:lstStyle/>
          <a:p>
            <a:r>
              <a:rPr lang="en-US" sz="5400" dirty="0">
                <a:solidFill>
                  <a:srgbClr val="1E376C"/>
                </a:solidFill>
                <a:latin typeface="Eras Medium ITC" panose="020B0602030504020804" pitchFamily="34" charset="0"/>
              </a:rPr>
              <a:t>Strategic </a:t>
            </a:r>
            <a:r>
              <a:rPr lang="en-US" sz="5400" dirty="0">
                <a:solidFill>
                  <a:srgbClr val="FCB525"/>
                </a:solidFill>
                <a:latin typeface="Eras Medium ITC" panose="020B0602030504020804" pitchFamily="34" charset="0"/>
              </a:rPr>
              <a:t>Bargaining Process</a:t>
            </a:r>
          </a:p>
        </p:txBody>
      </p:sp>
      <p:sp>
        <p:nvSpPr>
          <p:cNvPr id="6" name="Content Placeholder 5">
            <a:extLst>
              <a:ext uri="{FF2B5EF4-FFF2-40B4-BE49-F238E27FC236}">
                <a16:creationId xmlns:a16="http://schemas.microsoft.com/office/drawing/2014/main" id="{51920F54-6598-418B-9ED4-598ACD4A4061}"/>
              </a:ext>
            </a:extLst>
          </p:cNvPr>
          <p:cNvSpPr>
            <a:spLocks noGrp="1"/>
          </p:cNvSpPr>
          <p:nvPr>
            <p:ph sz="half" idx="1"/>
          </p:nvPr>
        </p:nvSpPr>
        <p:spPr>
          <a:xfrm>
            <a:off x="1507958" y="2514942"/>
            <a:ext cx="4161323" cy="2535360"/>
          </a:xfrm>
        </p:spPr>
        <p:txBody>
          <a:bodyPr>
            <a:normAutofit/>
          </a:bodyPr>
          <a:lstStyle/>
          <a:p>
            <a:pPr marL="0" indent="0">
              <a:buNone/>
            </a:pPr>
            <a:r>
              <a:rPr lang="en-US" sz="4800" b="1" dirty="0">
                <a:solidFill>
                  <a:srgbClr val="1E376C"/>
                </a:solidFill>
              </a:rPr>
              <a:t>Plan Development</a:t>
            </a:r>
          </a:p>
        </p:txBody>
      </p:sp>
      <p:pic>
        <p:nvPicPr>
          <p:cNvPr id="9" name="Content Placeholder 8">
            <a:extLst>
              <a:ext uri="{FF2B5EF4-FFF2-40B4-BE49-F238E27FC236}">
                <a16:creationId xmlns:a16="http://schemas.microsoft.com/office/drawing/2014/main" id="{1B3DD42D-856F-43EA-9322-6F7F8DFAC23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6645959" y="2209800"/>
            <a:ext cx="4677777" cy="3384734"/>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13244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Organize: Deliver a Message</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609600" y="1562101"/>
            <a:ext cx="6296025" cy="3867148"/>
          </a:xfrm>
        </p:spPr>
        <p:txBody>
          <a:bodyPr>
            <a:normAutofit fontScale="85000" lnSpcReduction="20000"/>
          </a:bodyPr>
          <a:lstStyle/>
          <a:p>
            <a:pPr marL="342900" indent="-342900" algn="l">
              <a:buFont typeface="Arial" panose="020B0604020202020204" pitchFamily="34" charset="0"/>
              <a:buChar char="•"/>
            </a:pPr>
            <a:r>
              <a:rPr lang="en-US" sz="3800" dirty="0"/>
              <a:t>Goal</a:t>
            </a:r>
          </a:p>
          <a:p>
            <a:pPr marL="914400" lvl="1" indent="-457200" algn="l">
              <a:buFont typeface="Arial" panose="020B0604020202020204" pitchFamily="34" charset="0"/>
              <a:buChar char="•"/>
            </a:pPr>
            <a:r>
              <a:rPr lang="en-US" sz="3000" dirty="0"/>
              <a:t>Action(s)</a:t>
            </a:r>
          </a:p>
          <a:p>
            <a:pPr marL="1371600" lvl="2" indent="-457200" algn="l">
              <a:buFont typeface="Arial" panose="020B0604020202020204" pitchFamily="34" charset="0"/>
              <a:buChar char="•"/>
            </a:pPr>
            <a:r>
              <a:rPr lang="en-US" sz="3000" dirty="0"/>
              <a:t>Link To Bargaining Process</a:t>
            </a:r>
          </a:p>
          <a:p>
            <a:pPr marL="1371600" lvl="2" indent="-457200" algn="l">
              <a:buFont typeface="Arial" panose="020B0604020202020204" pitchFamily="34" charset="0"/>
              <a:buChar char="•"/>
            </a:pPr>
            <a:r>
              <a:rPr lang="en-US" sz="3000" dirty="0"/>
              <a:t>Resources</a:t>
            </a:r>
          </a:p>
          <a:p>
            <a:pPr marL="1371600" lvl="2" indent="-457200" algn="l">
              <a:buFont typeface="Arial" panose="020B0604020202020204" pitchFamily="34" charset="0"/>
              <a:buChar char="•"/>
            </a:pPr>
            <a:r>
              <a:rPr lang="en-US" sz="3000" dirty="0"/>
              <a:t>Research</a:t>
            </a:r>
          </a:p>
          <a:p>
            <a:pPr marL="1371600" lvl="2" indent="-457200" algn="l">
              <a:buFont typeface="Arial" panose="020B0604020202020204" pitchFamily="34" charset="0"/>
              <a:buChar char="•"/>
            </a:pPr>
            <a:r>
              <a:rPr lang="en-US" sz="3000" dirty="0"/>
              <a:t>Admin Support</a:t>
            </a:r>
          </a:p>
          <a:p>
            <a:pPr marL="1371600" lvl="2" indent="-457200" algn="l">
              <a:buFont typeface="Arial" panose="020B0604020202020204" pitchFamily="34" charset="0"/>
              <a:buChar char="•"/>
            </a:pPr>
            <a:r>
              <a:rPr lang="en-US" sz="3000" dirty="0"/>
              <a:t>Organizing</a:t>
            </a:r>
          </a:p>
          <a:p>
            <a:pPr marL="1371600" lvl="2" indent="-457200" algn="l">
              <a:buFont typeface="Arial" panose="020B0604020202020204" pitchFamily="34" charset="0"/>
              <a:buChar char="•"/>
            </a:pPr>
            <a:r>
              <a:rPr lang="en-US" sz="3000" dirty="0"/>
              <a:t>Communication/Outreach</a:t>
            </a:r>
          </a:p>
          <a:p>
            <a:pPr marL="1371600" lvl="2" indent="-457200" algn="l">
              <a:buFont typeface="Arial" panose="020B0604020202020204" pitchFamily="34" charset="0"/>
              <a:buChar char="•"/>
            </a:pPr>
            <a:r>
              <a:rPr lang="en-US" sz="3000" dirty="0"/>
              <a:t>Workplace Actions</a:t>
            </a:r>
          </a:p>
          <a:p>
            <a:pPr marL="1371600" lvl="2" indent="-457200" algn="l">
              <a:buFont typeface="Arial" panose="020B0604020202020204" pitchFamily="34" charset="0"/>
              <a:buChar char="•"/>
            </a:pPr>
            <a:r>
              <a:rPr lang="en-US" sz="3000" dirty="0"/>
              <a:t>Budget</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86052" y="2257425"/>
            <a:ext cx="5135373" cy="3867149"/>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0972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35CBF-8F2D-4420-B9AB-EEB710784418}"/>
              </a:ext>
            </a:extLst>
          </p:cNvPr>
          <p:cNvSpPr>
            <a:spLocks noGrp="1"/>
          </p:cNvSpPr>
          <p:nvPr>
            <p:ph type="ctrTitle"/>
          </p:nvPr>
        </p:nvSpPr>
        <p:spPr>
          <a:xfrm>
            <a:off x="609600" y="274783"/>
            <a:ext cx="9855200" cy="959655"/>
          </a:xfrm>
        </p:spPr>
        <p:txBody>
          <a:bodyPr>
            <a:normAutofit/>
          </a:bodyPr>
          <a:lstStyle/>
          <a:p>
            <a:pPr algn="l"/>
            <a:r>
              <a:rPr lang="en-US" sz="4400" dirty="0">
                <a:solidFill>
                  <a:srgbClr val="002060"/>
                </a:solidFill>
                <a:latin typeface="Eras Medium ITC" panose="020B0602030504020804" pitchFamily="34" charset="0"/>
              </a:rPr>
              <a:t>Plan Development Add Detail</a:t>
            </a:r>
          </a:p>
        </p:txBody>
      </p:sp>
      <p:sp>
        <p:nvSpPr>
          <p:cNvPr id="6" name="Subtitle 5">
            <a:extLst>
              <a:ext uri="{FF2B5EF4-FFF2-40B4-BE49-F238E27FC236}">
                <a16:creationId xmlns:a16="http://schemas.microsoft.com/office/drawing/2014/main" id="{52CA256F-6DCD-49D3-885A-FCFDA00A30AB}"/>
              </a:ext>
            </a:extLst>
          </p:cNvPr>
          <p:cNvSpPr>
            <a:spLocks noGrp="1"/>
          </p:cNvSpPr>
          <p:nvPr>
            <p:ph type="subTitle" idx="1"/>
          </p:nvPr>
        </p:nvSpPr>
        <p:spPr>
          <a:xfrm>
            <a:off x="561975" y="1562101"/>
            <a:ext cx="6772275" cy="3476430"/>
          </a:xfrm>
        </p:spPr>
        <p:txBody>
          <a:bodyPr>
            <a:normAutofit fontScale="70000" lnSpcReduction="20000"/>
          </a:bodyPr>
          <a:lstStyle/>
          <a:p>
            <a:pPr marL="571500" indent="-571500" algn="l">
              <a:buFont typeface="Arial" panose="020B0604020202020204" pitchFamily="34" charset="0"/>
              <a:buChar char="•"/>
            </a:pPr>
            <a:r>
              <a:rPr lang="en-US" sz="4400" b="1" dirty="0"/>
              <a:t>WHO</a:t>
            </a:r>
            <a:r>
              <a:rPr lang="en-US" sz="4400" dirty="0"/>
              <a:t> – responsible party, group, committee</a:t>
            </a:r>
          </a:p>
          <a:p>
            <a:pPr marL="571500" indent="-571500" algn="l">
              <a:buFont typeface="Arial" panose="020B0604020202020204" pitchFamily="34" charset="0"/>
              <a:buChar char="•"/>
            </a:pPr>
            <a:r>
              <a:rPr lang="en-US" sz="4400" b="1" dirty="0"/>
              <a:t>WHAT</a:t>
            </a:r>
            <a:r>
              <a:rPr lang="en-US" sz="4400" dirty="0"/>
              <a:t> – specific action</a:t>
            </a:r>
          </a:p>
          <a:p>
            <a:pPr marL="571500" indent="-571500" algn="l">
              <a:buFont typeface="Arial" panose="020B0604020202020204" pitchFamily="34" charset="0"/>
              <a:buChar char="•"/>
            </a:pPr>
            <a:r>
              <a:rPr lang="en-US" sz="4400" b="1" dirty="0"/>
              <a:t>WHERE</a:t>
            </a:r>
            <a:r>
              <a:rPr lang="en-US" sz="4400" dirty="0"/>
              <a:t> – location, </a:t>
            </a:r>
          </a:p>
          <a:p>
            <a:pPr marL="571500" indent="-571500" algn="l">
              <a:buFont typeface="Arial" panose="020B0604020202020204" pitchFamily="34" charset="0"/>
              <a:buChar char="•"/>
            </a:pPr>
            <a:r>
              <a:rPr lang="en-US" sz="4400" b="1" dirty="0"/>
              <a:t>WHEN</a:t>
            </a:r>
            <a:r>
              <a:rPr lang="en-US" sz="4400" dirty="0"/>
              <a:t> – dates, time frame, calendar</a:t>
            </a:r>
          </a:p>
          <a:p>
            <a:pPr marL="571500" indent="-571500" algn="l">
              <a:buFont typeface="Arial" panose="020B0604020202020204" pitchFamily="34" charset="0"/>
              <a:buChar char="•"/>
            </a:pPr>
            <a:r>
              <a:rPr lang="en-US" sz="4400" b="1" dirty="0"/>
              <a:t>WHY</a:t>
            </a:r>
            <a:r>
              <a:rPr lang="en-US" sz="4400" dirty="0"/>
              <a:t> – link to objective</a:t>
            </a:r>
          </a:p>
          <a:p>
            <a:pPr marL="571500" indent="-571500" algn="l">
              <a:buFont typeface="Arial" panose="020B0604020202020204" pitchFamily="34" charset="0"/>
              <a:buChar char="•"/>
            </a:pPr>
            <a:r>
              <a:rPr lang="en-US" sz="4400" b="1" dirty="0"/>
              <a:t>HOW</a:t>
            </a:r>
            <a:r>
              <a:rPr lang="en-US" sz="4400" dirty="0"/>
              <a:t> – resources, budget </a:t>
            </a:r>
          </a:p>
          <a:p>
            <a:pPr algn="l"/>
            <a:endParaRPr lang="en-US" dirty="0"/>
          </a:p>
        </p:txBody>
      </p:sp>
      <p:pic>
        <p:nvPicPr>
          <p:cNvPr id="4" name="Picture 4">
            <a:extLst>
              <a:ext uri="{FF2B5EF4-FFF2-40B4-BE49-F238E27FC236}">
                <a16:creationId xmlns:a16="http://schemas.microsoft.com/office/drawing/2014/main" id="{2689007D-1409-444F-9F28-24BFC740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192676" y="2734796"/>
            <a:ext cx="4840734" cy="2732554"/>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2460091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347123-DDC3-4875-90C8-924A2CFBFD88}"/>
              </a:ext>
            </a:extLst>
          </p:cNvPr>
          <p:cNvSpPr>
            <a:spLocks noGrp="1"/>
          </p:cNvSpPr>
          <p:nvPr>
            <p:ph type="title"/>
          </p:nvPr>
        </p:nvSpPr>
        <p:spPr>
          <a:xfrm>
            <a:off x="715963" y="228599"/>
            <a:ext cx="10152062" cy="1000125"/>
          </a:xfrm>
        </p:spPr>
        <p:txBody>
          <a:bodyPr>
            <a:normAutofit/>
          </a:bodyPr>
          <a:lstStyle/>
          <a:p>
            <a:r>
              <a:rPr lang="en-US" sz="4400" dirty="0">
                <a:solidFill>
                  <a:srgbClr val="002060"/>
                </a:solidFill>
                <a:latin typeface="Eras Medium ITC" panose="020B0602030504020804" pitchFamily="34" charset="0"/>
              </a:rPr>
              <a:t>Turn Process into Strategy</a:t>
            </a:r>
          </a:p>
        </p:txBody>
      </p:sp>
      <p:pic>
        <p:nvPicPr>
          <p:cNvPr id="7" name="Picture Placeholder 6">
            <a:extLst>
              <a:ext uri="{FF2B5EF4-FFF2-40B4-BE49-F238E27FC236}">
                <a16:creationId xmlns:a16="http://schemas.microsoft.com/office/drawing/2014/main" id="{FCD9515B-6C04-4D9D-9494-C5894FEB0A19}"/>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353" r="1353"/>
          <a:stretch>
            <a:fillRect/>
          </a:stretch>
        </p:blipFill>
        <p:spPr>
          <a:xfrm>
            <a:off x="5183188" y="1628775"/>
            <a:ext cx="6172200" cy="4232275"/>
          </a:xfrm>
          <a:prstGeom prst="rect">
            <a:avLst/>
          </a:prstGeom>
          <a:ln w="38100" cap="sq">
            <a:solidFill>
              <a:srgbClr val="002060"/>
            </a:solidFill>
            <a:prstDash val="solid"/>
            <a:miter lim="800000"/>
          </a:ln>
          <a:effectLst>
            <a:outerShdw blurRad="50800" dist="38100" dir="5400000" algn="t" rotWithShape="0">
              <a:prstClr val="black">
                <a:alpha val="40000"/>
              </a:prstClr>
            </a:outerShdw>
          </a:effectLst>
        </p:spPr>
      </p:pic>
      <p:graphicFrame>
        <p:nvGraphicFramePr>
          <p:cNvPr id="9" name="Diagram 8">
            <a:extLst>
              <a:ext uri="{FF2B5EF4-FFF2-40B4-BE49-F238E27FC236}">
                <a16:creationId xmlns:a16="http://schemas.microsoft.com/office/drawing/2014/main" id="{83ACB4EA-CD5B-4804-8F60-BE500081C871}"/>
              </a:ext>
            </a:extLst>
          </p:cNvPr>
          <p:cNvGraphicFramePr/>
          <p:nvPr>
            <p:extLst>
              <p:ext uri="{D42A27DB-BD31-4B8C-83A1-F6EECF244321}">
                <p14:modId xmlns:p14="http://schemas.microsoft.com/office/powerpoint/2010/main" val="2479013144"/>
              </p:ext>
            </p:extLst>
          </p:nvPr>
        </p:nvGraphicFramePr>
        <p:xfrm>
          <a:off x="-1552575" y="1362075"/>
          <a:ext cx="8467725" cy="386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3942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54ED-903F-4402-8046-6E45FF4AAAEC}"/>
              </a:ext>
            </a:extLst>
          </p:cNvPr>
          <p:cNvSpPr>
            <a:spLocks noGrp="1"/>
          </p:cNvSpPr>
          <p:nvPr>
            <p:ph type="ctrTitle"/>
          </p:nvPr>
        </p:nvSpPr>
        <p:spPr>
          <a:xfrm>
            <a:off x="1524000" y="765944"/>
            <a:ext cx="9144000" cy="1121697"/>
          </a:xfrm>
        </p:spPr>
        <p:txBody>
          <a:bodyPr/>
          <a:lstStyle/>
          <a:p>
            <a:r>
              <a:rPr lang="en-US" dirty="0">
                <a:cs typeface="Calibri Light"/>
              </a:rPr>
              <a:t>Poll Question </a:t>
            </a:r>
            <a:endParaRPr lang="en-US" dirty="0"/>
          </a:p>
        </p:txBody>
      </p:sp>
      <p:sp>
        <p:nvSpPr>
          <p:cNvPr id="3" name="Subtitle 2">
            <a:extLst>
              <a:ext uri="{FF2B5EF4-FFF2-40B4-BE49-F238E27FC236}">
                <a16:creationId xmlns:a16="http://schemas.microsoft.com/office/drawing/2014/main" id="{38E29979-9823-4542-8ECE-5E7D02D67C91}"/>
              </a:ext>
            </a:extLst>
          </p:cNvPr>
          <p:cNvSpPr>
            <a:spLocks noGrp="1"/>
          </p:cNvSpPr>
          <p:nvPr>
            <p:ph type="subTitle" idx="1"/>
          </p:nvPr>
        </p:nvSpPr>
        <p:spPr>
          <a:xfrm>
            <a:off x="1597742" y="2176361"/>
            <a:ext cx="9144000" cy="2491503"/>
          </a:xfrm>
        </p:spPr>
        <p:txBody>
          <a:bodyPr vert="horz" lIns="91440" tIns="45720" rIns="91440" bIns="45720" rtlCol="0" anchor="t">
            <a:normAutofit/>
          </a:bodyPr>
          <a:lstStyle/>
          <a:p>
            <a:r>
              <a:rPr lang="en-US" dirty="0">
                <a:cs typeface="Calibri"/>
              </a:rPr>
              <a:t>Have you taken the AFGE Collective Bargaining 1 Course ?</a:t>
            </a:r>
          </a:p>
          <a:p>
            <a:endParaRPr lang="en-US" u="sng" dirty="0">
              <a:cs typeface="Calibri"/>
            </a:endParaRPr>
          </a:p>
          <a:p>
            <a:r>
              <a:rPr lang="en-US" u="sng" dirty="0">
                <a:cs typeface="Calibri"/>
              </a:rPr>
              <a:t>Type in the chat </a:t>
            </a:r>
            <a:endParaRPr lang="en-US" dirty="0"/>
          </a:p>
          <a:p>
            <a:r>
              <a:rPr lang="en-US" dirty="0">
                <a:cs typeface="Calibri"/>
              </a:rPr>
              <a:t>A: Yes </a:t>
            </a:r>
          </a:p>
          <a:p>
            <a:r>
              <a:rPr lang="en-US" dirty="0">
                <a:cs typeface="Calibri"/>
              </a:rPr>
              <a:t>B: No</a:t>
            </a:r>
          </a:p>
        </p:txBody>
      </p:sp>
    </p:spTree>
    <p:extLst>
      <p:ext uri="{BB962C8B-B14F-4D97-AF65-F5344CB8AC3E}">
        <p14:creationId xmlns:p14="http://schemas.microsoft.com/office/powerpoint/2010/main" val="27004552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Facet">
  <a:themeElements>
    <a:clrScheme name="Custom 13">
      <a:dk1>
        <a:srgbClr val="0070C0"/>
      </a:dk1>
      <a:lt1>
        <a:sysClr val="window" lastClr="FFFFFF"/>
      </a:lt1>
      <a:dk2>
        <a:srgbClr val="323232"/>
      </a:dk2>
      <a:lt2>
        <a:srgbClr val="E3DED1"/>
      </a:lt2>
      <a:accent1>
        <a:srgbClr val="FF0000"/>
      </a:accent1>
      <a:accent2>
        <a:srgbClr val="0070C0"/>
      </a:accent2>
      <a:accent3>
        <a:srgbClr val="FFFFFF"/>
      </a:accent3>
      <a:accent4>
        <a:srgbClr val="FFFFFF"/>
      </a:accent4>
      <a:accent5>
        <a:srgbClr val="FFFFFF"/>
      </a:accent5>
      <a:accent6>
        <a:srgbClr val="FFFFFF"/>
      </a:accent6>
      <a:hlink>
        <a:srgbClr val="FFFF00"/>
      </a:hlink>
      <a:folHlink>
        <a:srgbClr val="B26B02"/>
      </a:folHlink>
    </a:clrScheme>
    <a:fontScheme name="Custom 1">
      <a:majorFont>
        <a:latin typeface="Trebuchet MS"/>
        <a:ea typeface=""/>
        <a:cs typeface=""/>
      </a:majorFont>
      <a:minorFont>
        <a:latin typeface="Trebuchet MS"/>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W Template AH.Presentation.potx" id="{87A82AD5-2E89-4F50-858C-08AC81B3944D}" vid="{EDDAE092-EDD1-48BA-9FE5-D3A7EA495B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proved xmlns="5c2919e8-9267-4d7c-854b-71cf24d01ed1">Enter Choice #1</Approved>
    <Date xmlns="5c2919e8-9267-4d7c-854b-71cf24d01ed1" xsi:nil="true"/>
    <Status xmlns="5c2919e8-9267-4d7c-854b-71cf24d01ed1">In progress</Status>
    <SharedWithUsers xmlns="ef371143-3c96-4e19-801d-8a34e0f73e7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DCD8B5DC98D843A56EAE805B5371B1" ma:contentTypeVersion="15" ma:contentTypeDescription="Create a new document." ma:contentTypeScope="" ma:versionID="bbe6292f4f3fd68bb9799def09418d83">
  <xsd:schema xmlns:xsd="http://www.w3.org/2001/XMLSchema" xmlns:xs="http://www.w3.org/2001/XMLSchema" xmlns:p="http://schemas.microsoft.com/office/2006/metadata/properties" xmlns:ns2="5c2919e8-9267-4d7c-854b-71cf24d01ed1" xmlns:ns3="ef371143-3c96-4e19-801d-8a34e0f73e72" targetNamespace="http://schemas.microsoft.com/office/2006/metadata/properties" ma:root="true" ma:fieldsID="40e9d0b134237ce2f2ae972336e16452" ns2:_="" ns3:_="">
    <xsd:import namespace="5c2919e8-9267-4d7c-854b-71cf24d01ed1"/>
    <xsd:import namespace="ef371143-3c96-4e19-801d-8a34e0f73e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Status" minOccurs="0"/>
                <xsd:element ref="ns2:Date" minOccurs="0"/>
                <xsd:element ref="ns2:MediaLengthInSeconds" minOccurs="0"/>
                <xsd:element ref="ns2:Approv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919e8-9267-4d7c-854b-71cf24d01e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Status" ma:index="18" nillable="true" ma:displayName="Status" ma:default="In progress" ma:internalName="Status">
      <xsd:simpleType>
        <xsd:restriction base="dms:Unknown">
          <xsd:enumeration value="In progress"/>
          <xsd:enumeration value="Review"/>
          <xsd:enumeration value="Final draft"/>
        </xsd:restriction>
      </xsd:simpleType>
    </xsd:element>
    <xsd:element name="Date" ma:index="19" nillable="true" ma:displayName="Date" ma:format="DateOnly" ma:internalName="Date">
      <xsd:simpleType>
        <xsd:restriction base="dms:DateTime"/>
      </xsd:simpleType>
    </xsd:element>
    <xsd:element name="MediaLengthInSeconds" ma:index="20" nillable="true" ma:displayName="Length (seconds)" ma:internalName="MediaLengthInSeconds" ma:readOnly="true">
      <xsd:simpleType>
        <xsd:restriction base="dms:Unknown"/>
      </xsd:simpleType>
    </xsd:element>
    <xsd:element name="Approved" ma:index="21" nillable="true" ma:displayName="Approved" ma:default="Enter Choice #1" ma:internalName="Approved">
      <xsd:simpleType>
        <xsd:restriction base="dms:Unknown">
          <xsd:enumeration value="Enter Choice #1"/>
          <xsd:enumeration value="Enter Choice #2"/>
          <xsd:enumeration value="Enter 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ef371143-3c96-4e19-801d-8a34e0f73e7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210295-D5F1-4DFF-A790-3AB7931C8D1A}">
  <ds:schemaRefs>
    <ds:schemaRef ds:uri="http://schemas.microsoft.com/sharepoint/v3/contenttype/forms"/>
  </ds:schemaRefs>
</ds:datastoreItem>
</file>

<file path=customXml/itemProps2.xml><?xml version="1.0" encoding="utf-8"?>
<ds:datastoreItem xmlns:ds="http://schemas.openxmlformats.org/officeDocument/2006/customXml" ds:itemID="{B748AA0D-7C79-4138-AD01-03790833F22A}">
  <ds:schemaRefs>
    <ds:schemaRef ds:uri="http://schemas.microsoft.com/office/2006/documentManagement/types"/>
    <ds:schemaRef ds:uri="http://purl.org/dc/elements/1.1/"/>
    <ds:schemaRef ds:uri="http://purl.org/dc/dcmitype/"/>
    <ds:schemaRef ds:uri="http://purl.org/dc/terms/"/>
    <ds:schemaRef ds:uri="32aae8b8-55c8-4f84-a93d-2b8bd2e1c2a2"/>
    <ds:schemaRef ds:uri="http://schemas.microsoft.com/office/2006/metadata/properties"/>
    <ds:schemaRef ds:uri="http://schemas.openxmlformats.org/package/2006/metadata/core-properties"/>
    <ds:schemaRef ds:uri="http://schemas.microsoft.com/office/infopath/2007/PartnerControls"/>
    <ds:schemaRef ds:uri="cbe6c278-a929-49cd-aa4e-937952369aef"/>
    <ds:schemaRef ds:uri="http://www.w3.org/XML/1998/namespace"/>
    <ds:schemaRef ds:uri="5c2919e8-9267-4d7c-854b-71cf24d01ed1"/>
    <ds:schemaRef ds:uri="ef371143-3c96-4e19-801d-8a34e0f73e72"/>
  </ds:schemaRefs>
</ds:datastoreItem>
</file>

<file path=customXml/itemProps3.xml><?xml version="1.0" encoding="utf-8"?>
<ds:datastoreItem xmlns:ds="http://schemas.openxmlformats.org/officeDocument/2006/customXml" ds:itemID="{A411BD37-F197-4799-AA4A-57A8FB984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919e8-9267-4d7c-854b-71cf24d01ed1"/>
    <ds:schemaRef ds:uri="ef371143-3c96-4e19-801d-8a34e0f73e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AFGE Power Point Template</Template>
  <TotalTime>15663</TotalTime>
  <Words>4158</Words>
  <Application>Microsoft Office PowerPoint</Application>
  <PresentationFormat>Widescreen</PresentationFormat>
  <Paragraphs>598</Paragraphs>
  <Slides>83</Slides>
  <Notes>60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83</vt:i4>
      </vt:variant>
    </vt:vector>
  </HeadingPairs>
  <TitlesOfParts>
    <vt:vector size="99" baseType="lpstr">
      <vt:lpstr>Arial</vt:lpstr>
      <vt:lpstr>Arial Narrow</vt:lpstr>
      <vt:lpstr>Calibri</vt:lpstr>
      <vt:lpstr>Calibri Light</vt:lpstr>
      <vt:lpstr>Courier New</vt:lpstr>
      <vt:lpstr>Eras Medium ITC</vt:lpstr>
      <vt:lpstr>Gill Sans Ultra Bold</vt:lpstr>
      <vt:lpstr>Helvetica Neue</vt:lpstr>
      <vt:lpstr>Helvetica Neue Condensed</vt:lpstr>
      <vt:lpstr>Trebuchet MS</vt:lpstr>
      <vt:lpstr>Wingdings</vt:lpstr>
      <vt:lpstr>Wingdings 3</vt:lpstr>
      <vt:lpstr>2_Custom Design</vt:lpstr>
      <vt:lpstr>3_Facet</vt:lpstr>
      <vt:lpstr>Office Theme</vt:lpstr>
      <vt:lpstr>Office Theme</vt:lpstr>
      <vt:lpstr>Organizing for Power</vt:lpstr>
      <vt:lpstr>Collective Bargaining II:  NOW Strategic Bargaining</vt:lpstr>
      <vt:lpstr>Objective</vt:lpstr>
      <vt:lpstr>Overview</vt:lpstr>
      <vt:lpstr>Housekeeping</vt:lpstr>
      <vt:lpstr>Introductions</vt:lpstr>
      <vt:lpstr>Module 1: Introduction to Strategic Bargaining</vt:lpstr>
      <vt:lpstr>Module 1 Overview</vt:lpstr>
      <vt:lpstr>Poll Question </vt:lpstr>
      <vt:lpstr>Poll Question </vt:lpstr>
      <vt:lpstr>Definition of Negotiation</vt:lpstr>
      <vt:lpstr>Elements of a Dispute</vt:lpstr>
      <vt:lpstr>Factors that affect Negotiation</vt:lpstr>
      <vt:lpstr>How Do You Measure Success in Negotiations?</vt:lpstr>
      <vt:lpstr>What is Strategic Bargaining?</vt:lpstr>
      <vt:lpstr>Strategic Bargaining</vt:lpstr>
      <vt:lpstr>Strategic Bargaining</vt:lpstr>
      <vt:lpstr>Strategic vs. Reactive Bargaining</vt:lpstr>
      <vt:lpstr>Service Model vs.  Organizing Model</vt:lpstr>
      <vt:lpstr>Effective Locals: Service vs.  Organizing Model</vt:lpstr>
      <vt:lpstr>The Service Model </vt:lpstr>
      <vt:lpstr>The Organizing Model</vt:lpstr>
      <vt:lpstr>Bargaining: Organizing vs. Servicing Model </vt:lpstr>
      <vt:lpstr>Strategic Bargaining Assessment</vt:lpstr>
      <vt:lpstr>Start with a Basic Assessment</vt:lpstr>
      <vt:lpstr>Attitude Towards Bargaining</vt:lpstr>
      <vt:lpstr>Attitude Towards Bargaining (cont.)</vt:lpstr>
      <vt:lpstr>Change how Collective Bargaining is viewed</vt:lpstr>
      <vt:lpstr>Experience Level and Training</vt:lpstr>
      <vt:lpstr>Experience Level and Training (cont.)</vt:lpstr>
      <vt:lpstr>Experience Level and Training (cont.)</vt:lpstr>
      <vt:lpstr>Resources</vt:lpstr>
      <vt:lpstr>Poll Question </vt:lpstr>
      <vt:lpstr>Poll Question </vt:lpstr>
      <vt:lpstr>Strategic Bargaining Process</vt:lpstr>
      <vt:lpstr>Bargaining Preparation</vt:lpstr>
      <vt:lpstr>Strategic Bargaining Process</vt:lpstr>
      <vt:lpstr>Goals and Objectives</vt:lpstr>
      <vt:lpstr>Goals vs. Objectives</vt:lpstr>
      <vt:lpstr>How are Goals and Objectives Important?</vt:lpstr>
      <vt:lpstr>Example: Better Contract Language</vt:lpstr>
      <vt:lpstr>Strategic Bargaining Process</vt:lpstr>
      <vt:lpstr>Communications Working Group</vt:lpstr>
      <vt:lpstr>Organizing Working Group</vt:lpstr>
      <vt:lpstr>Legislative Working Group</vt:lpstr>
      <vt:lpstr>Research Working Group</vt:lpstr>
      <vt:lpstr>Notes and Records Working Group</vt:lpstr>
      <vt:lpstr>Poll Question </vt:lpstr>
      <vt:lpstr>Strategic Bargaining Process</vt:lpstr>
      <vt:lpstr>Pre-Bargaining Preparation</vt:lpstr>
      <vt:lpstr>Pre-Bargaining Preparation: Resources</vt:lpstr>
      <vt:lpstr>Pre-Bargaining Preparation: Budget</vt:lpstr>
      <vt:lpstr>Strategic Bargaining Process</vt:lpstr>
      <vt:lpstr>Strategic Bargaining: Group Rules</vt:lpstr>
      <vt:lpstr>Strategic Bargaining: Group Rules (cont.)</vt:lpstr>
      <vt:lpstr>Strategic Bargaining: Group Rules (cont.)</vt:lpstr>
      <vt:lpstr>Strategic Bargaining Process</vt:lpstr>
      <vt:lpstr>Strategic Bargaining: Research</vt:lpstr>
      <vt:lpstr>Strategic Bargaining: Research (cont.)</vt:lpstr>
      <vt:lpstr>Strategic Bargaining: Research (cont.)</vt:lpstr>
      <vt:lpstr>Strategic Bargaining Process</vt:lpstr>
      <vt:lpstr>Step One – Bargaining Survey</vt:lpstr>
      <vt:lpstr>Step Two – Research</vt:lpstr>
      <vt:lpstr>Step Three – Strategize</vt:lpstr>
      <vt:lpstr>Step Four – Draft</vt:lpstr>
      <vt:lpstr>Strategic Bargaining Process</vt:lpstr>
      <vt:lpstr>Communicate – No Blackouts!</vt:lpstr>
      <vt:lpstr>Communicate with Employees</vt:lpstr>
      <vt:lpstr>Communication: Outreach</vt:lpstr>
      <vt:lpstr>Benefits of Mobilization</vt:lpstr>
      <vt:lpstr>Mobilize: Members Own the Contract</vt:lpstr>
      <vt:lpstr>Mobilize: Workplace Actions</vt:lpstr>
      <vt:lpstr>Mobilize: Workplace Actions</vt:lpstr>
      <vt:lpstr>Mobilize = POWER</vt:lpstr>
      <vt:lpstr>Mobilize: Workplace Actions</vt:lpstr>
      <vt:lpstr>Mobilize: Workplace Actions (cont.)</vt:lpstr>
      <vt:lpstr>Organize: Deliver a Message</vt:lpstr>
      <vt:lpstr>Organize: Deliver a Message (cont.)</vt:lpstr>
      <vt:lpstr>Poll Question </vt:lpstr>
      <vt:lpstr>Strategic Bargaining Process</vt:lpstr>
      <vt:lpstr>Organize: Deliver a Message</vt:lpstr>
      <vt:lpstr>Plan Development Add Detail</vt:lpstr>
      <vt:lpstr>Turn Process into Strategy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Collective Bargaining II:  Negotiation Skills</dc:title>
  <dc:creator>Desirae Gaskins</dc:creator>
  <cp:lastModifiedBy>Megan Fissel</cp:lastModifiedBy>
  <cp:revision>570</cp:revision>
  <cp:lastPrinted>2017-01-03T17:47:28Z</cp:lastPrinted>
  <dcterms:created xsi:type="dcterms:W3CDTF">2015-11-12T17:38:52Z</dcterms:created>
  <dcterms:modified xsi:type="dcterms:W3CDTF">2021-07-20T16:45:07Z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0x010100FFDCD8B5DC98D843A56EAE805B5371B1</vt:lpwstr>
  </property>
  <property fmtid="{D5CDD505-2E9C-101B-9397-08002B2CF9AE}" pid="3" name="_dlc_DocIdItemGuid">
    <vt:lpwstr>410a4381-7b45-4cbe-8d39-5161fe3afd69</vt:lpwstr>
  </property>
  <property fmtid="{D5CDD505-2E9C-101B-9397-08002B2CF9AE}" pid="4" name="Order">
    <vt:r8>1885800</vt:r8>
  </property>
  <property fmtid="{D5CDD505-2E9C-101B-9397-08002B2CF9AE}" pid="5" name="ComplianceAssetId">
    <vt:lpwstr/>
  </property>
  <property fmtid="{D5CDD505-2E9C-101B-9397-08002B2CF9AE}" pid="6" name="_ExtendedDescription">
    <vt:lpwstr/>
  </property>
  <property fmtid="{D5CDD505-2E9C-101B-9397-08002B2CF9AE}" pid="7" name="ArticulateGUID">
    <vt:lpwstr>736132CC-D4DC-49B8-B81D-EAD9E3D6B36E</vt:lpwstr>
  </property>
  <property fmtid="{D5CDD505-2E9C-101B-9397-08002B2CF9AE}" pid="8" name="ArticulatePath">
    <vt:lpwstr>https://afgenational-my.sharepoint.com/personal/lynee_bennett_afge_org/Documents/Desktop/CB2 Module 1 PPT Strategic Bargaining_LB</vt:lpwstr>
  </property>
</Properties>
</file>